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chivo Black" panose="020B0604020202020204" charset="0"/>
      <p:regular r:id="rId12"/>
    </p:embeddedFont>
    <p:embeddedFont>
      <p:font typeface="Arimo Bold" panose="020B0604020202020204" charset="0"/>
      <p:regular r:id="rId13"/>
    </p:embeddedFont>
    <p:embeddedFont>
      <p:font typeface="Calibri" panose="020F0502020204030204" pitchFamily="34" charset="0"/>
      <p:regular r:id="rId14"/>
      <p:bold r:id="rId15"/>
      <p:italic r:id="rId16"/>
      <p:boldItalic r:id="rId17"/>
    </p:embeddedFont>
    <p:embeddedFont>
      <p:font typeface="Lovelo"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85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fr.wikipedia.org/wiki/Diagramme_de_classes" TargetMode="External"/><Relationship Id="rId5" Type="http://schemas.openxmlformats.org/officeDocument/2006/relationships/image" Target="../media/image10.jpe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hyperlink" Target="https://fr.wikipedia.org/wiki/Diagramme_de_classes" TargetMode="External"/><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fr.wikipedia.org/wiki/Diagramme_de_clas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fr.wikipedia.org/wiki/Diagramme_de_class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fr.wikipedia.org/wiki/Diagramme_de_classe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jpe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grpSp>
        <p:nvGrpSpPr>
          <p:cNvPr id="4" name="Group 4"/>
          <p:cNvGrpSpPr/>
          <p:nvPr/>
        </p:nvGrpSpPr>
        <p:grpSpPr>
          <a:xfrm rot="-4521330">
            <a:off x="4522202" y="1734737"/>
            <a:ext cx="14167639" cy="7119239"/>
            <a:chOff x="0" y="0"/>
            <a:chExt cx="18890185" cy="9492319"/>
          </a:xfrm>
        </p:grpSpPr>
        <p:sp>
          <p:nvSpPr>
            <p:cNvPr id="5" name="Freeform 5"/>
            <p:cNvSpPr/>
            <p:nvPr/>
          </p:nvSpPr>
          <p:spPr>
            <a:xfrm>
              <a:off x="0" y="0"/>
              <a:ext cx="18890235" cy="9492361"/>
            </a:xfrm>
            <a:custGeom>
              <a:avLst/>
              <a:gdLst/>
              <a:ahLst/>
              <a:cxnLst/>
              <a:rect l="l" t="t" r="r" b="b"/>
              <a:pathLst>
                <a:path w="18890235" h="9492361">
                  <a:moveTo>
                    <a:pt x="0" y="0"/>
                  </a:moveTo>
                  <a:lnTo>
                    <a:pt x="18890235" y="0"/>
                  </a:lnTo>
                  <a:lnTo>
                    <a:pt x="18890235" y="9492361"/>
                  </a:lnTo>
                  <a:lnTo>
                    <a:pt x="0" y="9492361"/>
                  </a:lnTo>
                  <a:lnTo>
                    <a:pt x="0" y="0"/>
                  </a:lnTo>
                  <a:close/>
                </a:path>
              </a:pathLst>
            </a:custGeom>
            <a:blipFill>
              <a:blip r:embed="rId3"/>
              <a:stretch>
                <a:fillRect t="-42" b="-42"/>
              </a:stretch>
            </a:blipFill>
          </p:spPr>
        </p:sp>
      </p:grpSp>
      <p:grpSp>
        <p:nvGrpSpPr>
          <p:cNvPr id="6" name="Group 6"/>
          <p:cNvGrpSpPr/>
          <p:nvPr/>
        </p:nvGrpSpPr>
        <p:grpSpPr>
          <a:xfrm>
            <a:off x="9586782" y="-129"/>
            <a:ext cx="8701218" cy="10400502"/>
            <a:chOff x="0" y="0"/>
            <a:chExt cx="11601624" cy="13867337"/>
          </a:xfrm>
        </p:grpSpPr>
        <p:sp>
          <p:nvSpPr>
            <p:cNvPr id="7" name="Freeform 7"/>
            <p:cNvSpPr/>
            <p:nvPr/>
          </p:nvSpPr>
          <p:spPr>
            <a:xfrm>
              <a:off x="0" y="0"/>
              <a:ext cx="11601704" cy="13867385"/>
            </a:xfrm>
            <a:custGeom>
              <a:avLst/>
              <a:gdLst/>
              <a:ahLst/>
              <a:cxnLst/>
              <a:rect l="l" t="t" r="r" b="b"/>
              <a:pathLst>
                <a:path w="11601704" h="13867385">
                  <a:moveTo>
                    <a:pt x="11601577" y="13819632"/>
                  </a:moveTo>
                  <a:cubicBezTo>
                    <a:pt x="11601577" y="13864337"/>
                    <a:pt x="11587226" y="13867385"/>
                    <a:pt x="11549761" y="13867385"/>
                  </a:cubicBezTo>
                  <a:cubicBezTo>
                    <a:pt x="7701661" y="13866496"/>
                    <a:pt x="3853688" y="13866496"/>
                    <a:pt x="5461" y="13866496"/>
                  </a:cubicBezTo>
                  <a:cubicBezTo>
                    <a:pt x="0" y="13847826"/>
                    <a:pt x="8509" y="13830936"/>
                    <a:pt x="12446" y="13813537"/>
                  </a:cubicBezTo>
                  <a:cubicBezTo>
                    <a:pt x="181610" y="13056490"/>
                    <a:pt x="350901" y="12299569"/>
                    <a:pt x="520573" y="11542650"/>
                  </a:cubicBezTo>
                  <a:cubicBezTo>
                    <a:pt x="762508" y="10463530"/>
                    <a:pt x="1004951" y="9384665"/>
                    <a:pt x="1246632" y="8305547"/>
                  </a:cubicBezTo>
                  <a:cubicBezTo>
                    <a:pt x="1545209" y="6972936"/>
                    <a:pt x="1843151" y="5640198"/>
                    <a:pt x="2141474" y="4307713"/>
                  </a:cubicBezTo>
                  <a:cubicBezTo>
                    <a:pt x="2444623" y="2954020"/>
                    <a:pt x="2748026" y="1600454"/>
                    <a:pt x="3052064" y="246888"/>
                  </a:cubicBezTo>
                  <a:cubicBezTo>
                    <a:pt x="3070606" y="164592"/>
                    <a:pt x="3082417" y="80264"/>
                    <a:pt x="3112389" y="635"/>
                  </a:cubicBezTo>
                  <a:cubicBezTo>
                    <a:pt x="5925058" y="889"/>
                    <a:pt x="8737600" y="889"/>
                    <a:pt x="11550142" y="0"/>
                  </a:cubicBezTo>
                  <a:cubicBezTo>
                    <a:pt x="11588369" y="0"/>
                    <a:pt x="11601324" y="4572"/>
                    <a:pt x="11601324" y="48260"/>
                  </a:cubicBezTo>
                  <a:cubicBezTo>
                    <a:pt x="11600307" y="4638802"/>
                    <a:pt x="11600307" y="9229217"/>
                    <a:pt x="11601704" y="13819505"/>
                  </a:cubicBezTo>
                  <a:close/>
                </a:path>
              </a:pathLst>
            </a:custGeom>
            <a:blipFill>
              <a:blip r:embed="rId4"/>
              <a:stretch>
                <a:fillRect l="-39691" r="-39658"/>
              </a:stretch>
            </a:blipFill>
          </p:spPr>
        </p:sp>
      </p:grpSp>
      <p:grpSp>
        <p:nvGrpSpPr>
          <p:cNvPr id="8" name="Group 8"/>
          <p:cNvGrpSpPr/>
          <p:nvPr/>
        </p:nvGrpSpPr>
        <p:grpSpPr>
          <a:xfrm>
            <a:off x="4205582" y="6597547"/>
            <a:ext cx="9904959" cy="680751"/>
            <a:chOff x="0" y="0"/>
            <a:chExt cx="13206612" cy="907668"/>
          </a:xfrm>
        </p:grpSpPr>
        <p:sp>
          <p:nvSpPr>
            <p:cNvPr id="9" name="Freeform 9"/>
            <p:cNvSpPr/>
            <p:nvPr/>
          </p:nvSpPr>
          <p:spPr>
            <a:xfrm>
              <a:off x="0" y="0"/>
              <a:ext cx="13206603" cy="907669"/>
            </a:xfrm>
            <a:custGeom>
              <a:avLst/>
              <a:gdLst/>
              <a:ahLst/>
              <a:cxnLst/>
              <a:rect l="l" t="t" r="r" b="b"/>
              <a:pathLst>
                <a:path w="13206603" h="907669">
                  <a:moveTo>
                    <a:pt x="0" y="0"/>
                  </a:moveTo>
                  <a:lnTo>
                    <a:pt x="13206603" y="0"/>
                  </a:lnTo>
                  <a:lnTo>
                    <a:pt x="13206603" y="907669"/>
                  </a:lnTo>
                  <a:lnTo>
                    <a:pt x="0" y="907669"/>
                  </a:lnTo>
                  <a:lnTo>
                    <a:pt x="0" y="0"/>
                  </a:lnTo>
                  <a:close/>
                </a:path>
              </a:pathLst>
            </a:custGeom>
            <a:blipFill>
              <a:blip r:embed="rId5"/>
              <a:stretch>
                <a:fillRect t="-93992" b="-93992"/>
              </a:stretch>
            </a:blipFill>
          </p:spPr>
        </p:sp>
      </p:grpSp>
      <p:sp>
        <p:nvSpPr>
          <p:cNvPr id="10" name="Freeform 10"/>
          <p:cNvSpPr/>
          <p:nvPr/>
        </p:nvSpPr>
        <p:spPr>
          <a:xfrm>
            <a:off x="3432206" y="3548702"/>
            <a:ext cx="11451711" cy="3389221"/>
          </a:xfrm>
          <a:custGeom>
            <a:avLst/>
            <a:gdLst/>
            <a:ahLst/>
            <a:cxnLst/>
            <a:rect l="l" t="t" r="r" b="b"/>
            <a:pathLst>
              <a:path w="11451711" h="3389221">
                <a:moveTo>
                  <a:pt x="0" y="0"/>
                </a:moveTo>
                <a:lnTo>
                  <a:pt x="11451711" y="0"/>
                </a:lnTo>
                <a:lnTo>
                  <a:pt x="11451711" y="3389221"/>
                </a:lnTo>
                <a:lnTo>
                  <a:pt x="0" y="33892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465828" y="4380908"/>
            <a:ext cx="17448469" cy="1522096"/>
          </a:xfrm>
          <a:prstGeom prst="rect">
            <a:avLst/>
          </a:prstGeom>
        </p:spPr>
        <p:txBody>
          <a:bodyPr lIns="0" tIns="0" rIns="0" bIns="0" rtlCol="0" anchor="t">
            <a:spAutoFit/>
          </a:bodyPr>
          <a:lstStyle/>
          <a:p>
            <a:pPr algn="ctr">
              <a:lnSpc>
                <a:spcPts val="11038"/>
              </a:lnSpc>
            </a:pPr>
            <a:r>
              <a:rPr lang="en-US" sz="7998" spc="110">
                <a:solidFill>
                  <a:srgbClr val="040506"/>
                </a:solidFill>
                <a:latin typeface="Archivo Black"/>
              </a:rPr>
              <a:t>USERBENCHMARK</a:t>
            </a:r>
          </a:p>
        </p:txBody>
      </p:sp>
      <p:sp>
        <p:nvSpPr>
          <p:cNvPr id="12" name="TextBox 12"/>
          <p:cNvSpPr txBox="1"/>
          <p:nvPr/>
        </p:nvSpPr>
        <p:spPr>
          <a:xfrm>
            <a:off x="5471449" y="3715603"/>
            <a:ext cx="7345101" cy="866394"/>
          </a:xfrm>
          <a:prstGeom prst="rect">
            <a:avLst/>
          </a:prstGeom>
        </p:spPr>
        <p:txBody>
          <a:bodyPr lIns="0" tIns="0" rIns="0" bIns="0" rtlCol="0" anchor="t">
            <a:spAutoFit/>
          </a:bodyPr>
          <a:lstStyle/>
          <a:p>
            <a:pPr algn="ctr">
              <a:lnSpc>
                <a:spcPts val="6347"/>
              </a:lnSpc>
            </a:pPr>
            <a:r>
              <a:rPr lang="en-US" sz="4599" spc="64">
                <a:solidFill>
                  <a:srgbClr val="040506"/>
                </a:solidFill>
                <a:latin typeface="Archivo Black"/>
              </a:rPr>
              <a:t>PROJET</a:t>
            </a:r>
          </a:p>
        </p:txBody>
      </p:sp>
      <p:sp>
        <p:nvSpPr>
          <p:cNvPr id="13" name="TextBox 13"/>
          <p:cNvSpPr txBox="1"/>
          <p:nvPr/>
        </p:nvSpPr>
        <p:spPr>
          <a:xfrm>
            <a:off x="4441321" y="5903004"/>
            <a:ext cx="9497482" cy="498788"/>
          </a:xfrm>
          <a:prstGeom prst="rect">
            <a:avLst/>
          </a:prstGeom>
        </p:spPr>
        <p:txBody>
          <a:bodyPr lIns="0" tIns="0" rIns="0" bIns="0" rtlCol="0" anchor="t">
            <a:spAutoFit/>
          </a:bodyPr>
          <a:lstStyle/>
          <a:p>
            <a:pPr algn="ctr">
              <a:lnSpc>
                <a:spcPts val="3661"/>
              </a:lnSpc>
            </a:pPr>
            <a:r>
              <a:rPr lang="en-US" sz="2653" spc="140">
                <a:solidFill>
                  <a:srgbClr val="231F20"/>
                </a:solidFill>
                <a:latin typeface="Arimo Bold"/>
              </a:rPr>
              <a:t>WWW.USERBENCHMARK.COM</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grpSp>
        <p:nvGrpSpPr>
          <p:cNvPr id="4" name="Group 4"/>
          <p:cNvGrpSpPr/>
          <p:nvPr/>
        </p:nvGrpSpPr>
        <p:grpSpPr>
          <a:xfrm rot="-4521330">
            <a:off x="4522202" y="1734737"/>
            <a:ext cx="14167639" cy="7119239"/>
            <a:chOff x="0" y="0"/>
            <a:chExt cx="18890185" cy="9492319"/>
          </a:xfrm>
        </p:grpSpPr>
        <p:sp>
          <p:nvSpPr>
            <p:cNvPr id="5" name="Freeform 5"/>
            <p:cNvSpPr/>
            <p:nvPr/>
          </p:nvSpPr>
          <p:spPr>
            <a:xfrm>
              <a:off x="0" y="0"/>
              <a:ext cx="18890235" cy="9492361"/>
            </a:xfrm>
            <a:custGeom>
              <a:avLst/>
              <a:gdLst/>
              <a:ahLst/>
              <a:cxnLst/>
              <a:rect l="l" t="t" r="r" b="b"/>
              <a:pathLst>
                <a:path w="18890235" h="9492361">
                  <a:moveTo>
                    <a:pt x="0" y="0"/>
                  </a:moveTo>
                  <a:lnTo>
                    <a:pt x="18890235" y="0"/>
                  </a:lnTo>
                  <a:lnTo>
                    <a:pt x="18890235" y="9492361"/>
                  </a:lnTo>
                  <a:lnTo>
                    <a:pt x="0" y="9492361"/>
                  </a:lnTo>
                  <a:lnTo>
                    <a:pt x="0" y="0"/>
                  </a:lnTo>
                  <a:close/>
                </a:path>
              </a:pathLst>
            </a:custGeom>
            <a:blipFill>
              <a:blip r:embed="rId3"/>
              <a:stretch>
                <a:fillRect t="-42" b="-42"/>
              </a:stretch>
            </a:blipFill>
          </p:spPr>
        </p:sp>
      </p:grpSp>
      <p:grpSp>
        <p:nvGrpSpPr>
          <p:cNvPr id="6" name="Group 6"/>
          <p:cNvGrpSpPr/>
          <p:nvPr/>
        </p:nvGrpSpPr>
        <p:grpSpPr>
          <a:xfrm>
            <a:off x="9586782" y="-129"/>
            <a:ext cx="8701218" cy="10400502"/>
            <a:chOff x="0" y="0"/>
            <a:chExt cx="11601624" cy="13867337"/>
          </a:xfrm>
        </p:grpSpPr>
        <p:sp>
          <p:nvSpPr>
            <p:cNvPr id="7" name="Freeform 7"/>
            <p:cNvSpPr/>
            <p:nvPr/>
          </p:nvSpPr>
          <p:spPr>
            <a:xfrm>
              <a:off x="0" y="0"/>
              <a:ext cx="11601704" cy="13867385"/>
            </a:xfrm>
            <a:custGeom>
              <a:avLst/>
              <a:gdLst/>
              <a:ahLst/>
              <a:cxnLst/>
              <a:rect l="l" t="t" r="r" b="b"/>
              <a:pathLst>
                <a:path w="11601704" h="13867385">
                  <a:moveTo>
                    <a:pt x="11601577" y="13819632"/>
                  </a:moveTo>
                  <a:cubicBezTo>
                    <a:pt x="11601577" y="13864337"/>
                    <a:pt x="11587226" y="13867385"/>
                    <a:pt x="11549761" y="13867385"/>
                  </a:cubicBezTo>
                  <a:cubicBezTo>
                    <a:pt x="7701661" y="13866496"/>
                    <a:pt x="3853688" y="13866496"/>
                    <a:pt x="5461" y="13866496"/>
                  </a:cubicBezTo>
                  <a:cubicBezTo>
                    <a:pt x="0" y="13847826"/>
                    <a:pt x="8509" y="13830936"/>
                    <a:pt x="12446" y="13813537"/>
                  </a:cubicBezTo>
                  <a:cubicBezTo>
                    <a:pt x="181610" y="13056490"/>
                    <a:pt x="350901" y="12299569"/>
                    <a:pt x="520573" y="11542650"/>
                  </a:cubicBezTo>
                  <a:cubicBezTo>
                    <a:pt x="762508" y="10463530"/>
                    <a:pt x="1004951" y="9384665"/>
                    <a:pt x="1246632" y="8305547"/>
                  </a:cubicBezTo>
                  <a:cubicBezTo>
                    <a:pt x="1545209" y="6972936"/>
                    <a:pt x="1843151" y="5640198"/>
                    <a:pt x="2141474" y="4307713"/>
                  </a:cubicBezTo>
                  <a:cubicBezTo>
                    <a:pt x="2444623" y="2954020"/>
                    <a:pt x="2748026" y="1600454"/>
                    <a:pt x="3052064" y="246888"/>
                  </a:cubicBezTo>
                  <a:cubicBezTo>
                    <a:pt x="3070606" y="164592"/>
                    <a:pt x="3082417" y="80264"/>
                    <a:pt x="3112389" y="635"/>
                  </a:cubicBezTo>
                  <a:cubicBezTo>
                    <a:pt x="5925058" y="889"/>
                    <a:pt x="8737600" y="889"/>
                    <a:pt x="11550142" y="0"/>
                  </a:cubicBezTo>
                  <a:cubicBezTo>
                    <a:pt x="11588369" y="0"/>
                    <a:pt x="11601324" y="4572"/>
                    <a:pt x="11601324" y="48260"/>
                  </a:cubicBezTo>
                  <a:cubicBezTo>
                    <a:pt x="11600307" y="4638802"/>
                    <a:pt x="11600307" y="9229217"/>
                    <a:pt x="11601704" y="13819505"/>
                  </a:cubicBezTo>
                  <a:close/>
                </a:path>
              </a:pathLst>
            </a:custGeom>
            <a:blipFill>
              <a:blip r:embed="rId4"/>
              <a:stretch>
                <a:fillRect l="-39691" r="-39658"/>
              </a:stretch>
            </a:blipFill>
          </p:spPr>
        </p:sp>
      </p:grpSp>
      <p:grpSp>
        <p:nvGrpSpPr>
          <p:cNvPr id="8" name="Group 8"/>
          <p:cNvGrpSpPr/>
          <p:nvPr/>
        </p:nvGrpSpPr>
        <p:grpSpPr>
          <a:xfrm>
            <a:off x="4132400" y="5888100"/>
            <a:ext cx="9904959" cy="680751"/>
            <a:chOff x="0" y="0"/>
            <a:chExt cx="13206612" cy="907668"/>
          </a:xfrm>
        </p:grpSpPr>
        <p:sp>
          <p:nvSpPr>
            <p:cNvPr id="9" name="Freeform 9"/>
            <p:cNvSpPr/>
            <p:nvPr/>
          </p:nvSpPr>
          <p:spPr>
            <a:xfrm>
              <a:off x="0" y="0"/>
              <a:ext cx="13206603" cy="907669"/>
            </a:xfrm>
            <a:custGeom>
              <a:avLst/>
              <a:gdLst/>
              <a:ahLst/>
              <a:cxnLst/>
              <a:rect l="l" t="t" r="r" b="b"/>
              <a:pathLst>
                <a:path w="13206603" h="907669">
                  <a:moveTo>
                    <a:pt x="0" y="0"/>
                  </a:moveTo>
                  <a:lnTo>
                    <a:pt x="13206603" y="0"/>
                  </a:lnTo>
                  <a:lnTo>
                    <a:pt x="13206603" y="907669"/>
                  </a:lnTo>
                  <a:lnTo>
                    <a:pt x="0" y="907669"/>
                  </a:lnTo>
                  <a:lnTo>
                    <a:pt x="0" y="0"/>
                  </a:lnTo>
                  <a:close/>
                </a:path>
              </a:pathLst>
            </a:custGeom>
            <a:blipFill>
              <a:blip r:embed="rId5"/>
              <a:stretch>
                <a:fillRect t="-93992" b="-93992"/>
              </a:stretch>
            </a:blipFill>
          </p:spPr>
        </p:sp>
      </p:grpSp>
      <p:sp>
        <p:nvSpPr>
          <p:cNvPr id="10" name="Freeform 10"/>
          <p:cNvSpPr/>
          <p:nvPr/>
        </p:nvSpPr>
        <p:spPr>
          <a:xfrm>
            <a:off x="3245590" y="3276747"/>
            <a:ext cx="11678579" cy="2951728"/>
          </a:xfrm>
          <a:custGeom>
            <a:avLst/>
            <a:gdLst/>
            <a:ahLst/>
            <a:cxnLst/>
            <a:rect l="l" t="t" r="r" b="b"/>
            <a:pathLst>
              <a:path w="11678579" h="2951728">
                <a:moveTo>
                  <a:pt x="0" y="0"/>
                </a:moveTo>
                <a:lnTo>
                  <a:pt x="11678579" y="0"/>
                </a:lnTo>
                <a:lnTo>
                  <a:pt x="11678579" y="2951728"/>
                </a:lnTo>
                <a:lnTo>
                  <a:pt x="0" y="29517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58269" y="3875329"/>
            <a:ext cx="18604537" cy="1522094"/>
          </a:xfrm>
          <a:prstGeom prst="rect">
            <a:avLst/>
          </a:prstGeom>
        </p:spPr>
        <p:txBody>
          <a:bodyPr lIns="0" tIns="0" rIns="0" bIns="0" rtlCol="0" anchor="t">
            <a:spAutoFit/>
          </a:bodyPr>
          <a:lstStyle/>
          <a:p>
            <a:pPr algn="ctr">
              <a:lnSpc>
                <a:spcPts val="11040"/>
              </a:lnSpc>
            </a:pPr>
            <a:r>
              <a:rPr lang="en-US" sz="8000" spc="112">
                <a:solidFill>
                  <a:srgbClr val="040506"/>
                </a:solidFill>
                <a:latin typeface="Archivo Black"/>
              </a:rPr>
              <a:t>THANK YOU</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437"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sp>
        <p:nvSpPr>
          <p:cNvPr id="4" name="Freeform 4"/>
          <p:cNvSpPr/>
          <p:nvPr/>
        </p:nvSpPr>
        <p:spPr>
          <a:xfrm>
            <a:off x="0" y="3882409"/>
            <a:ext cx="18360330" cy="1088513"/>
          </a:xfrm>
          <a:custGeom>
            <a:avLst/>
            <a:gdLst/>
            <a:ahLst/>
            <a:cxnLst/>
            <a:rect l="l" t="t" r="r" b="b"/>
            <a:pathLst>
              <a:path w="18360330" h="1088513">
                <a:moveTo>
                  <a:pt x="0" y="0"/>
                </a:moveTo>
                <a:lnTo>
                  <a:pt x="18360330" y="0"/>
                </a:lnTo>
                <a:lnTo>
                  <a:pt x="18360330" y="1088513"/>
                </a:lnTo>
                <a:lnTo>
                  <a:pt x="0" y="1088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7900" y="0"/>
            <a:ext cx="18270100" cy="4165455"/>
            <a:chOff x="0" y="0"/>
            <a:chExt cx="24360133" cy="5553940"/>
          </a:xfrm>
        </p:grpSpPr>
        <p:sp>
          <p:nvSpPr>
            <p:cNvPr id="6" name="Freeform 6"/>
            <p:cNvSpPr/>
            <p:nvPr/>
          </p:nvSpPr>
          <p:spPr>
            <a:xfrm>
              <a:off x="0" y="0"/>
              <a:ext cx="24360124" cy="5553964"/>
            </a:xfrm>
            <a:custGeom>
              <a:avLst/>
              <a:gdLst/>
              <a:ahLst/>
              <a:cxnLst/>
              <a:rect l="l" t="t" r="r" b="b"/>
              <a:pathLst>
                <a:path w="24360124" h="5553964">
                  <a:moveTo>
                    <a:pt x="0" y="0"/>
                  </a:moveTo>
                  <a:lnTo>
                    <a:pt x="24360124" y="0"/>
                  </a:lnTo>
                  <a:lnTo>
                    <a:pt x="24360124" y="5553964"/>
                  </a:lnTo>
                  <a:lnTo>
                    <a:pt x="0" y="5553964"/>
                  </a:lnTo>
                  <a:lnTo>
                    <a:pt x="0" y="0"/>
                  </a:lnTo>
                  <a:close/>
                </a:path>
              </a:pathLst>
            </a:custGeom>
            <a:blipFill>
              <a:blip r:embed="rId5"/>
              <a:stretch>
                <a:fillRect t="-96202" b="-96202"/>
              </a:stretch>
            </a:blipFill>
          </p:spPr>
        </p:sp>
      </p:grpSp>
      <p:sp>
        <p:nvSpPr>
          <p:cNvPr id="7" name="TextBox 7"/>
          <p:cNvSpPr txBox="1"/>
          <p:nvPr/>
        </p:nvSpPr>
        <p:spPr>
          <a:xfrm>
            <a:off x="4559819" y="1176892"/>
            <a:ext cx="9168362" cy="1876842"/>
          </a:xfrm>
          <a:prstGeom prst="rect">
            <a:avLst/>
          </a:prstGeom>
        </p:spPr>
        <p:txBody>
          <a:bodyPr lIns="0" tIns="0" rIns="0" bIns="0" rtlCol="0" anchor="t">
            <a:spAutoFit/>
          </a:bodyPr>
          <a:lstStyle/>
          <a:p>
            <a:pPr algn="ctr">
              <a:lnSpc>
                <a:spcPts val="13773"/>
              </a:lnSpc>
            </a:pPr>
            <a:r>
              <a:rPr lang="en-US" sz="9980" spc="78">
                <a:solidFill>
                  <a:srgbClr val="FFFFFF"/>
                </a:solidFill>
                <a:latin typeface="Archivo Black"/>
              </a:rPr>
              <a:t>CONTENT</a:t>
            </a:r>
          </a:p>
        </p:txBody>
      </p:sp>
      <p:sp>
        <p:nvSpPr>
          <p:cNvPr id="8" name="TextBox 8"/>
          <p:cNvSpPr txBox="1"/>
          <p:nvPr/>
        </p:nvSpPr>
        <p:spPr>
          <a:xfrm>
            <a:off x="2405451" y="5523373"/>
            <a:ext cx="2053067" cy="1318723"/>
          </a:xfrm>
          <a:prstGeom prst="rect">
            <a:avLst/>
          </a:prstGeom>
        </p:spPr>
        <p:txBody>
          <a:bodyPr lIns="0" tIns="0" rIns="0" bIns="0" rtlCol="0" anchor="t">
            <a:spAutoFit/>
          </a:bodyPr>
          <a:lstStyle/>
          <a:p>
            <a:pPr algn="ctr">
              <a:lnSpc>
                <a:spcPts val="9624"/>
              </a:lnSpc>
            </a:pPr>
            <a:r>
              <a:rPr lang="en-US" sz="6973" spc="368">
                <a:solidFill>
                  <a:srgbClr val="231F20"/>
                </a:solidFill>
                <a:latin typeface="Arimo Bold"/>
              </a:rPr>
              <a:t>01</a:t>
            </a:r>
          </a:p>
        </p:txBody>
      </p:sp>
      <p:sp>
        <p:nvSpPr>
          <p:cNvPr id="9" name="TextBox 9"/>
          <p:cNvSpPr txBox="1"/>
          <p:nvPr/>
        </p:nvSpPr>
        <p:spPr>
          <a:xfrm>
            <a:off x="1901700" y="6992601"/>
            <a:ext cx="3060570" cy="1037353"/>
          </a:xfrm>
          <a:prstGeom prst="rect">
            <a:avLst/>
          </a:prstGeom>
        </p:spPr>
        <p:txBody>
          <a:bodyPr lIns="0" tIns="0" rIns="0" bIns="0" rtlCol="0" anchor="t">
            <a:spAutoFit/>
          </a:bodyPr>
          <a:lstStyle/>
          <a:p>
            <a:pPr algn="ctr">
              <a:lnSpc>
                <a:spcPts val="3885"/>
              </a:lnSpc>
            </a:pPr>
            <a:r>
              <a:rPr lang="en-US" sz="2815" spc="274">
                <a:solidFill>
                  <a:srgbClr val="231F20"/>
                </a:solidFill>
                <a:latin typeface="Arimo Bold"/>
              </a:rPr>
              <a:t>Cahier de charge</a:t>
            </a:r>
          </a:p>
        </p:txBody>
      </p:sp>
      <p:sp>
        <p:nvSpPr>
          <p:cNvPr id="10" name="TextBox 10"/>
          <p:cNvSpPr txBox="1"/>
          <p:nvPr/>
        </p:nvSpPr>
        <p:spPr>
          <a:xfrm>
            <a:off x="6060443" y="5572272"/>
            <a:ext cx="2053067" cy="1318723"/>
          </a:xfrm>
          <a:prstGeom prst="rect">
            <a:avLst/>
          </a:prstGeom>
        </p:spPr>
        <p:txBody>
          <a:bodyPr lIns="0" tIns="0" rIns="0" bIns="0" rtlCol="0" anchor="t">
            <a:spAutoFit/>
          </a:bodyPr>
          <a:lstStyle/>
          <a:p>
            <a:pPr algn="ctr">
              <a:lnSpc>
                <a:spcPts val="9624"/>
              </a:lnSpc>
            </a:pPr>
            <a:r>
              <a:rPr lang="en-US" sz="6973" spc="368">
                <a:solidFill>
                  <a:srgbClr val="231F20"/>
                </a:solidFill>
                <a:latin typeface="Arimo Bold"/>
              </a:rPr>
              <a:t>02</a:t>
            </a:r>
          </a:p>
        </p:txBody>
      </p:sp>
      <p:sp>
        <p:nvSpPr>
          <p:cNvPr id="11" name="TextBox 11"/>
          <p:cNvSpPr txBox="1"/>
          <p:nvPr/>
        </p:nvSpPr>
        <p:spPr>
          <a:xfrm>
            <a:off x="5178199" y="6992601"/>
            <a:ext cx="4033485" cy="1523128"/>
          </a:xfrm>
          <a:prstGeom prst="rect">
            <a:avLst/>
          </a:prstGeom>
        </p:spPr>
        <p:txBody>
          <a:bodyPr lIns="0" tIns="0" rIns="0" bIns="0" rtlCol="0" anchor="t">
            <a:spAutoFit/>
          </a:bodyPr>
          <a:lstStyle/>
          <a:p>
            <a:pPr algn="ctr">
              <a:lnSpc>
                <a:spcPts val="3885"/>
              </a:lnSpc>
            </a:pPr>
            <a:r>
              <a:rPr lang="en-US" sz="2815" spc="274">
                <a:solidFill>
                  <a:srgbClr val="231F20"/>
                </a:solidFill>
                <a:latin typeface="Arimo Bold"/>
              </a:rPr>
              <a:t>diagramme</a:t>
            </a:r>
          </a:p>
          <a:p>
            <a:pPr algn="ctr">
              <a:lnSpc>
                <a:spcPts val="3885"/>
              </a:lnSpc>
            </a:pPr>
            <a:r>
              <a:rPr lang="en-US" sz="2815" spc="274">
                <a:solidFill>
                  <a:srgbClr val="231F20"/>
                </a:solidFill>
                <a:latin typeface="Arimo Bold"/>
              </a:rPr>
              <a:t>cas d'utilisation</a:t>
            </a:r>
          </a:p>
          <a:p>
            <a:pPr algn="ctr">
              <a:lnSpc>
                <a:spcPts val="3885"/>
              </a:lnSpc>
            </a:pPr>
            <a:endParaRPr lang="en-US" sz="2815" spc="274">
              <a:solidFill>
                <a:srgbClr val="231F20"/>
              </a:solidFill>
              <a:latin typeface="Arimo Bold"/>
            </a:endParaRPr>
          </a:p>
        </p:txBody>
      </p:sp>
      <p:sp>
        <p:nvSpPr>
          <p:cNvPr id="12" name="TextBox 12"/>
          <p:cNvSpPr txBox="1"/>
          <p:nvPr/>
        </p:nvSpPr>
        <p:spPr>
          <a:xfrm>
            <a:off x="9715435" y="5523373"/>
            <a:ext cx="2053067" cy="1318723"/>
          </a:xfrm>
          <a:prstGeom prst="rect">
            <a:avLst/>
          </a:prstGeom>
        </p:spPr>
        <p:txBody>
          <a:bodyPr lIns="0" tIns="0" rIns="0" bIns="0" rtlCol="0" anchor="t">
            <a:spAutoFit/>
          </a:bodyPr>
          <a:lstStyle/>
          <a:p>
            <a:pPr algn="ctr">
              <a:lnSpc>
                <a:spcPts val="9624"/>
              </a:lnSpc>
            </a:pPr>
            <a:r>
              <a:rPr lang="en-US" sz="6973" spc="368">
                <a:solidFill>
                  <a:srgbClr val="231F20"/>
                </a:solidFill>
                <a:latin typeface="Arimo Bold"/>
              </a:rPr>
              <a:t>03</a:t>
            </a:r>
          </a:p>
        </p:txBody>
      </p:sp>
      <p:sp>
        <p:nvSpPr>
          <p:cNvPr id="13" name="TextBox 13"/>
          <p:cNvSpPr txBox="1"/>
          <p:nvPr/>
        </p:nvSpPr>
        <p:spPr>
          <a:xfrm>
            <a:off x="9211684" y="6992601"/>
            <a:ext cx="3060570" cy="1457515"/>
          </a:xfrm>
          <a:prstGeom prst="rect">
            <a:avLst/>
          </a:prstGeom>
        </p:spPr>
        <p:txBody>
          <a:bodyPr lIns="0" tIns="0" rIns="0" bIns="0" rtlCol="0" anchor="t">
            <a:spAutoFit/>
          </a:bodyPr>
          <a:lstStyle/>
          <a:p>
            <a:pPr algn="ctr">
              <a:lnSpc>
                <a:spcPts val="3885"/>
              </a:lnSpc>
            </a:pPr>
            <a:r>
              <a:rPr lang="en-US" sz="2815" u="sng" spc="274" dirty="0" err="1">
                <a:latin typeface="Arimo Bold"/>
                <a:hlinkClick r:id="rId6" tooltip="https://fr.wikipedia.org/wiki/Diagramme_de_classes">
                  <a:extLst>
                    <a:ext uri="{A12FA001-AC4F-418D-AE19-62706E023703}">
                      <ahyp:hlinkClr xmlns:ahyp="http://schemas.microsoft.com/office/drawing/2018/hyperlinkcolor" val="tx"/>
                    </a:ext>
                  </a:extLst>
                </a:hlinkClick>
              </a:rPr>
              <a:t>Diagramme</a:t>
            </a:r>
            <a:endParaRPr lang="en-US" sz="2815" u="sng" spc="274" dirty="0">
              <a:latin typeface="Arimo Bold"/>
              <a:hlinkClick r:id="rId6" tooltip="https://fr.wikipedia.org/wiki/Diagramme_de_classes">
                <a:extLst>
                  <a:ext uri="{A12FA001-AC4F-418D-AE19-62706E023703}">
                    <ahyp:hlinkClr xmlns:ahyp="http://schemas.microsoft.com/office/drawing/2018/hyperlinkcolor" val="tx"/>
                  </a:ext>
                </a:extLst>
              </a:hlinkClick>
            </a:endParaRPr>
          </a:p>
          <a:p>
            <a:pPr algn="ctr">
              <a:lnSpc>
                <a:spcPts val="3885"/>
              </a:lnSpc>
            </a:pPr>
            <a:r>
              <a:rPr lang="en-US" sz="2815" u="sng" spc="274" dirty="0">
                <a:latin typeface="Arimo Bold"/>
                <a:hlinkClick r:id="rId6" tooltip="https://fr.wikipedia.org/wiki/Diagramme_de_classes">
                  <a:extLst>
                    <a:ext uri="{A12FA001-AC4F-418D-AE19-62706E023703}">
                      <ahyp:hlinkClr xmlns:ahyp="http://schemas.microsoft.com/office/drawing/2018/hyperlinkcolor" val="tx"/>
                    </a:ext>
                  </a:extLst>
                </a:hlinkClick>
              </a:rPr>
              <a:t>de classes</a:t>
            </a:r>
          </a:p>
          <a:p>
            <a:pPr algn="ctr">
              <a:lnSpc>
                <a:spcPts val="3885"/>
              </a:lnSpc>
            </a:pPr>
            <a:endParaRPr lang="en-US" sz="2815" u="sng" spc="274" dirty="0">
              <a:solidFill>
                <a:srgbClr val="0000FF"/>
              </a:solidFill>
              <a:latin typeface="Arimo Bold"/>
              <a:hlinkClick r:id="rId6" tooltip="https://fr.wikipedia.org/wiki/Diagramme_de_classes">
                <a:extLst>
                  <a:ext uri="{A12FA001-AC4F-418D-AE19-62706E023703}">
                    <ahyp:hlinkClr xmlns:ahyp="http://schemas.microsoft.com/office/drawing/2018/hyperlinkcolor" val="tx"/>
                  </a:ext>
                </a:extLst>
              </a:hlinkClick>
            </a:endParaRPr>
          </a:p>
        </p:txBody>
      </p:sp>
      <p:sp>
        <p:nvSpPr>
          <p:cNvPr id="14" name="TextBox 14"/>
          <p:cNvSpPr txBox="1"/>
          <p:nvPr/>
        </p:nvSpPr>
        <p:spPr>
          <a:xfrm>
            <a:off x="13367735" y="5572272"/>
            <a:ext cx="2053067" cy="1318723"/>
          </a:xfrm>
          <a:prstGeom prst="rect">
            <a:avLst/>
          </a:prstGeom>
        </p:spPr>
        <p:txBody>
          <a:bodyPr lIns="0" tIns="0" rIns="0" bIns="0" rtlCol="0" anchor="t">
            <a:spAutoFit/>
          </a:bodyPr>
          <a:lstStyle/>
          <a:p>
            <a:pPr algn="ctr">
              <a:lnSpc>
                <a:spcPts val="9624"/>
              </a:lnSpc>
            </a:pPr>
            <a:r>
              <a:rPr lang="en-US" sz="6973" spc="368">
                <a:solidFill>
                  <a:srgbClr val="231F20"/>
                </a:solidFill>
                <a:latin typeface="Arimo Bold"/>
              </a:rPr>
              <a:t>04</a:t>
            </a:r>
          </a:p>
        </p:txBody>
      </p:sp>
      <p:sp>
        <p:nvSpPr>
          <p:cNvPr id="15" name="TextBox 15"/>
          <p:cNvSpPr txBox="1"/>
          <p:nvPr/>
        </p:nvSpPr>
        <p:spPr>
          <a:xfrm>
            <a:off x="12863984" y="6992601"/>
            <a:ext cx="3060570" cy="1457515"/>
          </a:xfrm>
          <a:prstGeom prst="rect">
            <a:avLst/>
          </a:prstGeom>
        </p:spPr>
        <p:txBody>
          <a:bodyPr lIns="0" tIns="0" rIns="0" bIns="0" rtlCol="0" anchor="t">
            <a:spAutoFit/>
          </a:bodyPr>
          <a:lstStyle/>
          <a:p>
            <a:pPr algn="ctr">
              <a:lnSpc>
                <a:spcPts val="3885"/>
              </a:lnSpc>
            </a:pPr>
            <a:r>
              <a:rPr lang="en-US" sz="2815" u="sng" spc="274" dirty="0" err="1">
                <a:latin typeface="Arimo Bold"/>
                <a:hlinkClick r:id="rId6" tooltip="https://fr.wikipedia.org/wiki/Diagramme_de_classes">
                  <a:extLst>
                    <a:ext uri="{A12FA001-AC4F-418D-AE19-62706E023703}">
                      <ahyp:hlinkClr xmlns:ahyp="http://schemas.microsoft.com/office/drawing/2018/hyperlinkcolor" val="tx"/>
                    </a:ext>
                  </a:extLst>
                </a:hlinkClick>
              </a:rPr>
              <a:t>Diagramme</a:t>
            </a:r>
            <a:endParaRPr lang="en-US" sz="2815" u="sng" spc="274" dirty="0">
              <a:latin typeface="Arimo Bold"/>
              <a:hlinkClick r:id="rId6" tooltip="https://fr.wikipedia.org/wiki/Diagramme_de_classes">
                <a:extLst>
                  <a:ext uri="{A12FA001-AC4F-418D-AE19-62706E023703}">
                    <ahyp:hlinkClr xmlns:ahyp="http://schemas.microsoft.com/office/drawing/2018/hyperlinkcolor" val="tx"/>
                  </a:ext>
                </a:extLst>
              </a:hlinkClick>
            </a:endParaRPr>
          </a:p>
          <a:p>
            <a:pPr algn="ctr">
              <a:lnSpc>
                <a:spcPts val="3885"/>
              </a:lnSpc>
            </a:pPr>
            <a:r>
              <a:rPr lang="en-US" sz="2815" u="sng" spc="274" dirty="0">
                <a:latin typeface="Arimo Bold"/>
                <a:hlinkClick r:id="rId6" tooltip="https://fr.wikipedia.org/wiki/Diagramme_de_classes">
                  <a:extLst>
                    <a:ext uri="{A12FA001-AC4F-418D-AE19-62706E023703}">
                      <ahyp:hlinkClr xmlns:ahyp="http://schemas.microsoft.com/office/drawing/2018/hyperlinkcolor" val="tx"/>
                    </a:ext>
                  </a:extLst>
                </a:hlinkClick>
              </a:rPr>
              <a:t>de </a:t>
            </a:r>
            <a:r>
              <a:rPr lang="en-US" sz="2815" u="sng" spc="274" dirty="0" err="1">
                <a:latin typeface="Arimo Bold"/>
                <a:hlinkClick r:id="rId6" tooltip="https://fr.wikipedia.org/wiki/Diagramme_de_classes">
                  <a:extLst>
                    <a:ext uri="{A12FA001-AC4F-418D-AE19-62706E023703}">
                      <ahyp:hlinkClr xmlns:ahyp="http://schemas.microsoft.com/office/drawing/2018/hyperlinkcolor" val="tx"/>
                    </a:ext>
                  </a:extLst>
                </a:hlinkClick>
              </a:rPr>
              <a:t>séquence</a:t>
            </a:r>
            <a:endParaRPr lang="en-US" sz="2815" u="sng" spc="274" dirty="0">
              <a:latin typeface="Arimo Bold"/>
              <a:hlinkClick r:id="rId6" tooltip="https://fr.wikipedia.org/wiki/Diagramme_de_classes">
                <a:extLst>
                  <a:ext uri="{A12FA001-AC4F-418D-AE19-62706E023703}">
                    <ahyp:hlinkClr xmlns:ahyp="http://schemas.microsoft.com/office/drawing/2018/hyperlinkcolor" val="tx"/>
                  </a:ext>
                </a:extLst>
              </a:hlinkClick>
            </a:endParaRPr>
          </a:p>
          <a:p>
            <a:pPr algn="ctr">
              <a:lnSpc>
                <a:spcPts val="3885"/>
              </a:lnSpc>
            </a:pPr>
            <a:endParaRPr lang="en-US" sz="2815" u="sng" spc="274" dirty="0">
              <a:solidFill>
                <a:srgbClr val="0000FF"/>
              </a:solidFill>
              <a:latin typeface="Arimo Bold"/>
              <a:hlinkClick r:id="rId6" tooltip="https://fr.wikipedia.org/wiki/Diagramme_de_classes">
                <a:extLst>
                  <a:ext uri="{A12FA001-AC4F-418D-AE19-62706E023703}">
                    <ahyp:hlinkClr xmlns:ahyp="http://schemas.microsoft.com/office/drawing/2018/hyperlinkcolor" val="tx"/>
                  </a:ext>
                </a:extLst>
              </a:hlinkClick>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grpSp>
        <p:nvGrpSpPr>
          <p:cNvPr id="4" name="Group 4"/>
          <p:cNvGrpSpPr/>
          <p:nvPr/>
        </p:nvGrpSpPr>
        <p:grpSpPr>
          <a:xfrm>
            <a:off x="17900" y="-1096114"/>
            <a:ext cx="18270100" cy="4165455"/>
            <a:chOff x="0" y="0"/>
            <a:chExt cx="24360133" cy="5553940"/>
          </a:xfrm>
        </p:grpSpPr>
        <p:sp>
          <p:nvSpPr>
            <p:cNvPr id="5" name="Freeform 5"/>
            <p:cNvSpPr/>
            <p:nvPr/>
          </p:nvSpPr>
          <p:spPr>
            <a:xfrm>
              <a:off x="0" y="0"/>
              <a:ext cx="24360124" cy="5553964"/>
            </a:xfrm>
            <a:custGeom>
              <a:avLst/>
              <a:gdLst/>
              <a:ahLst/>
              <a:cxnLst/>
              <a:rect l="l" t="t" r="r" b="b"/>
              <a:pathLst>
                <a:path w="24360124" h="5553964">
                  <a:moveTo>
                    <a:pt x="0" y="0"/>
                  </a:moveTo>
                  <a:lnTo>
                    <a:pt x="24360124" y="0"/>
                  </a:lnTo>
                  <a:lnTo>
                    <a:pt x="24360124" y="5553964"/>
                  </a:lnTo>
                  <a:lnTo>
                    <a:pt x="0" y="5553964"/>
                  </a:lnTo>
                  <a:lnTo>
                    <a:pt x="0" y="0"/>
                  </a:lnTo>
                  <a:close/>
                </a:path>
              </a:pathLst>
            </a:custGeom>
            <a:blipFill>
              <a:blip r:embed="rId3"/>
              <a:stretch>
                <a:fillRect t="-96202" b="-96202"/>
              </a:stretch>
            </a:blipFill>
          </p:spPr>
        </p:sp>
      </p:grpSp>
      <p:sp>
        <p:nvSpPr>
          <p:cNvPr id="6" name="TextBox 6"/>
          <p:cNvSpPr txBox="1"/>
          <p:nvPr/>
        </p:nvSpPr>
        <p:spPr>
          <a:xfrm>
            <a:off x="1509784" y="681814"/>
            <a:ext cx="15730714" cy="1522094"/>
          </a:xfrm>
          <a:prstGeom prst="rect">
            <a:avLst/>
          </a:prstGeom>
        </p:spPr>
        <p:txBody>
          <a:bodyPr lIns="0" tIns="0" rIns="0" bIns="0" rtlCol="0" anchor="t">
            <a:spAutoFit/>
          </a:bodyPr>
          <a:lstStyle/>
          <a:p>
            <a:pPr algn="ctr">
              <a:lnSpc>
                <a:spcPts val="11040"/>
              </a:lnSpc>
            </a:pPr>
            <a:r>
              <a:rPr lang="en-US" sz="8000" spc="64">
                <a:solidFill>
                  <a:srgbClr val="FFFFFF"/>
                </a:solidFill>
                <a:latin typeface="Archivo Black"/>
              </a:rPr>
              <a:t>CAHIER DE CHARGE</a:t>
            </a:r>
          </a:p>
        </p:txBody>
      </p:sp>
      <p:sp>
        <p:nvSpPr>
          <p:cNvPr id="7" name="Freeform 7"/>
          <p:cNvSpPr/>
          <p:nvPr/>
        </p:nvSpPr>
        <p:spPr>
          <a:xfrm>
            <a:off x="265789" y="3874808"/>
            <a:ext cx="9269287" cy="5916770"/>
          </a:xfrm>
          <a:custGeom>
            <a:avLst/>
            <a:gdLst/>
            <a:ahLst/>
            <a:cxnLst/>
            <a:rect l="l" t="t" r="r" b="b"/>
            <a:pathLst>
              <a:path w="9269287" h="5916770">
                <a:moveTo>
                  <a:pt x="0" y="0"/>
                </a:moveTo>
                <a:lnTo>
                  <a:pt x="9269287" y="0"/>
                </a:lnTo>
                <a:lnTo>
                  <a:pt x="9269287" y="5916770"/>
                </a:lnTo>
                <a:lnTo>
                  <a:pt x="0" y="5916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563279" y="4044053"/>
            <a:ext cx="8790196" cy="5572356"/>
            <a:chOff x="0" y="0"/>
            <a:chExt cx="11720261" cy="7429808"/>
          </a:xfrm>
        </p:grpSpPr>
        <p:sp>
          <p:nvSpPr>
            <p:cNvPr id="9" name="Freeform 9"/>
            <p:cNvSpPr/>
            <p:nvPr/>
          </p:nvSpPr>
          <p:spPr>
            <a:xfrm>
              <a:off x="0" y="0"/>
              <a:ext cx="11720322" cy="7429754"/>
            </a:xfrm>
            <a:custGeom>
              <a:avLst/>
              <a:gdLst/>
              <a:ahLst/>
              <a:cxnLst/>
              <a:rect l="l" t="t" r="r" b="b"/>
              <a:pathLst>
                <a:path w="11720322" h="7429754">
                  <a:moveTo>
                    <a:pt x="0" y="0"/>
                  </a:moveTo>
                  <a:lnTo>
                    <a:pt x="11720322" y="0"/>
                  </a:lnTo>
                  <a:lnTo>
                    <a:pt x="11720322" y="7429754"/>
                  </a:lnTo>
                  <a:lnTo>
                    <a:pt x="0" y="7429754"/>
                  </a:lnTo>
                  <a:lnTo>
                    <a:pt x="0" y="0"/>
                  </a:lnTo>
                  <a:close/>
                </a:path>
              </a:pathLst>
            </a:custGeom>
            <a:blipFill>
              <a:blip r:embed="rId6"/>
              <a:stretch>
                <a:fillRect l="-1113" r="-1112"/>
              </a:stretch>
            </a:blipFill>
          </p:spPr>
        </p:sp>
      </p:grpSp>
      <p:sp>
        <p:nvSpPr>
          <p:cNvPr id="10" name="TextBox 10"/>
          <p:cNvSpPr txBox="1"/>
          <p:nvPr/>
        </p:nvSpPr>
        <p:spPr>
          <a:xfrm>
            <a:off x="10089286" y="3617595"/>
            <a:ext cx="7859519" cy="6669405"/>
          </a:xfrm>
          <a:prstGeom prst="rect">
            <a:avLst/>
          </a:prstGeom>
        </p:spPr>
        <p:txBody>
          <a:bodyPr lIns="0" tIns="0" rIns="0" bIns="0" rtlCol="0" anchor="t">
            <a:spAutoFit/>
          </a:bodyPr>
          <a:lstStyle/>
          <a:p>
            <a:pPr algn="just">
              <a:lnSpc>
                <a:spcPts val="2519"/>
              </a:lnSpc>
            </a:pPr>
            <a:r>
              <a:rPr lang="en-US" sz="1799">
                <a:solidFill>
                  <a:srgbClr val="5D5491"/>
                </a:solidFill>
                <a:latin typeface="Arimo Bold"/>
              </a:rPr>
              <a:t>GPU.UserBenchmark</a:t>
            </a:r>
            <a:r>
              <a:rPr lang="en-US" sz="1799">
                <a:solidFill>
                  <a:srgbClr val="000000"/>
                </a:solidFill>
                <a:latin typeface="Arimo Bold"/>
              </a:rPr>
              <a:t> est un site web de référence pour évaluer et comparer les performances des cartes graphiques (GPU). Ses principales fonctionnalités incluent la possibilité de réaliser des benchmarks pour mesurer la performance de votre GPU, de comparer votre carte graphique avec d'autres modèles, d'accéder à une base de données complète de cartes graphiques, de consulter des avis et notations d'utilisateurs, de suivre les prix et la disponibilité des GPU, et d'accéder à des ressources éducatives pour mieux comprendre les composants graphiques. C'est un outil précieux pour les utilisateurs qui souhaitent prendre des décisions éclairées lors de l'achat ou de la mise à jour de leur carte graphique.</a:t>
            </a:r>
          </a:p>
          <a:p>
            <a:pPr algn="just">
              <a:lnSpc>
                <a:spcPts val="2519"/>
              </a:lnSpc>
            </a:pPr>
            <a:r>
              <a:rPr lang="en-US" sz="1799">
                <a:solidFill>
                  <a:srgbClr val="000000"/>
                </a:solidFill>
                <a:latin typeface="Arimo Bold"/>
              </a:rPr>
              <a:t>en distange 3 type de utilisateur :</a:t>
            </a:r>
          </a:p>
          <a:p>
            <a:pPr algn="just">
              <a:lnSpc>
                <a:spcPts val="2519"/>
              </a:lnSpc>
            </a:pPr>
            <a:endParaRPr lang="en-US" sz="1799">
              <a:solidFill>
                <a:srgbClr val="000000"/>
              </a:solidFill>
              <a:latin typeface="Arimo Bold"/>
            </a:endParaRPr>
          </a:p>
          <a:p>
            <a:pPr marL="411358" lvl="2" indent="-137119" algn="just">
              <a:lnSpc>
                <a:spcPts val="2519"/>
              </a:lnSpc>
              <a:buFont typeface="Arial"/>
              <a:buChar char="⚬"/>
            </a:pPr>
            <a:r>
              <a:rPr lang="en-US" sz="1799">
                <a:solidFill>
                  <a:srgbClr val="000000"/>
                </a:solidFill>
                <a:latin typeface="Arimo Bold"/>
              </a:rPr>
              <a:t>utilsateur invite qui peut pourcourir les benchmarks &amp; recherche des benchmarks &amp; comparer les composantes &amp; acceder a laide et au support.</a:t>
            </a:r>
          </a:p>
          <a:p>
            <a:pPr marL="411358" lvl="2" indent="-137119" algn="just">
              <a:lnSpc>
                <a:spcPts val="2519"/>
              </a:lnSpc>
              <a:buFont typeface="Arial"/>
              <a:buChar char="⚬"/>
            </a:pPr>
            <a:r>
              <a:rPr lang="en-US" sz="1799">
                <a:solidFill>
                  <a:srgbClr val="000000"/>
                </a:solidFill>
                <a:latin typeface="Arimo Bold"/>
              </a:rPr>
              <a:t>utilsateur enregistre qui realise les meme fonctionalites d'utilisteur invite plus noter et commenter les benchmarks &amp; gerer le compte &amp; se deconnecter &amp; publier des benchmarks &amp; login.</a:t>
            </a:r>
          </a:p>
          <a:p>
            <a:pPr marL="411358" lvl="2" indent="-137119" algn="just">
              <a:lnSpc>
                <a:spcPts val="2519"/>
              </a:lnSpc>
              <a:buFont typeface="Arial"/>
              <a:buChar char="⚬"/>
            </a:pPr>
            <a:r>
              <a:rPr lang="en-US" sz="1799">
                <a:solidFill>
                  <a:srgbClr val="000000"/>
                </a:solidFill>
                <a:latin typeface="Arimo Bold"/>
              </a:rPr>
              <a:t>admin aui peux gere les utilisateurs &amp; login.</a:t>
            </a:r>
          </a:p>
          <a:p>
            <a:pPr marL="411358" lvl="2" indent="-137119" algn="just">
              <a:lnSpc>
                <a:spcPts val="2519"/>
              </a:lnSpc>
            </a:pPr>
            <a:endParaRPr lang="en-US" sz="1799">
              <a:solidFill>
                <a:srgbClr val="000000"/>
              </a:solidFill>
              <a:latin typeface="Arimo Bold"/>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grpSp>
        <p:nvGrpSpPr>
          <p:cNvPr id="4" name="Group 4"/>
          <p:cNvGrpSpPr/>
          <p:nvPr/>
        </p:nvGrpSpPr>
        <p:grpSpPr>
          <a:xfrm>
            <a:off x="17900" y="-1096114"/>
            <a:ext cx="18270100" cy="4165455"/>
            <a:chOff x="0" y="0"/>
            <a:chExt cx="24360133" cy="5553940"/>
          </a:xfrm>
        </p:grpSpPr>
        <p:sp>
          <p:nvSpPr>
            <p:cNvPr id="5" name="Freeform 5"/>
            <p:cNvSpPr/>
            <p:nvPr/>
          </p:nvSpPr>
          <p:spPr>
            <a:xfrm>
              <a:off x="0" y="0"/>
              <a:ext cx="24360124" cy="5553964"/>
            </a:xfrm>
            <a:custGeom>
              <a:avLst/>
              <a:gdLst/>
              <a:ahLst/>
              <a:cxnLst/>
              <a:rect l="l" t="t" r="r" b="b"/>
              <a:pathLst>
                <a:path w="24360124" h="5553964">
                  <a:moveTo>
                    <a:pt x="0" y="0"/>
                  </a:moveTo>
                  <a:lnTo>
                    <a:pt x="24360124" y="0"/>
                  </a:lnTo>
                  <a:lnTo>
                    <a:pt x="24360124" y="5553964"/>
                  </a:lnTo>
                  <a:lnTo>
                    <a:pt x="0" y="5553964"/>
                  </a:lnTo>
                  <a:lnTo>
                    <a:pt x="0" y="0"/>
                  </a:lnTo>
                  <a:close/>
                </a:path>
              </a:pathLst>
            </a:custGeom>
            <a:blipFill>
              <a:blip r:embed="rId3"/>
              <a:stretch>
                <a:fillRect t="-96202" b="-96202"/>
              </a:stretch>
            </a:blipFill>
          </p:spPr>
        </p:sp>
      </p:grpSp>
      <p:sp>
        <p:nvSpPr>
          <p:cNvPr id="6" name="TextBox 6"/>
          <p:cNvSpPr txBox="1"/>
          <p:nvPr/>
        </p:nvSpPr>
        <p:spPr>
          <a:xfrm>
            <a:off x="1509784" y="-27635"/>
            <a:ext cx="15730714" cy="4322444"/>
          </a:xfrm>
          <a:prstGeom prst="rect">
            <a:avLst/>
          </a:prstGeom>
        </p:spPr>
        <p:txBody>
          <a:bodyPr lIns="0" tIns="0" rIns="0" bIns="0" rtlCol="0" anchor="t">
            <a:spAutoFit/>
          </a:bodyPr>
          <a:lstStyle/>
          <a:p>
            <a:pPr algn="ctr">
              <a:lnSpc>
                <a:spcPts val="11040"/>
              </a:lnSpc>
            </a:pPr>
            <a:r>
              <a:rPr lang="en-US" sz="8000" spc="64">
                <a:solidFill>
                  <a:srgbClr val="FFFFFF"/>
                </a:solidFill>
                <a:latin typeface="Archivo Black"/>
              </a:rPr>
              <a:t>DIAGRAMME</a:t>
            </a:r>
          </a:p>
          <a:p>
            <a:pPr algn="ctr">
              <a:lnSpc>
                <a:spcPts val="11040"/>
              </a:lnSpc>
            </a:pPr>
            <a:r>
              <a:rPr lang="en-US" sz="8000" spc="64">
                <a:solidFill>
                  <a:srgbClr val="FFFFFF"/>
                </a:solidFill>
                <a:latin typeface="Archivo Black"/>
              </a:rPr>
              <a:t>cas d'utilisation</a:t>
            </a:r>
          </a:p>
          <a:p>
            <a:pPr algn="ctr">
              <a:lnSpc>
                <a:spcPts val="11040"/>
              </a:lnSpc>
            </a:pPr>
            <a:endParaRPr lang="en-US" sz="8000" spc="64">
              <a:solidFill>
                <a:srgbClr val="FFFFFF"/>
              </a:solidFill>
              <a:latin typeface="Archivo Black"/>
            </a:endParaRPr>
          </a:p>
        </p:txBody>
      </p:sp>
      <p:sp>
        <p:nvSpPr>
          <p:cNvPr id="7" name="Freeform 7"/>
          <p:cNvSpPr/>
          <p:nvPr/>
        </p:nvSpPr>
        <p:spPr>
          <a:xfrm>
            <a:off x="446243" y="3874809"/>
            <a:ext cx="9107327" cy="5813387"/>
          </a:xfrm>
          <a:custGeom>
            <a:avLst/>
            <a:gdLst/>
            <a:ahLst/>
            <a:cxnLst/>
            <a:rect l="l" t="t" r="r" b="b"/>
            <a:pathLst>
              <a:path w="9107327" h="5813387">
                <a:moveTo>
                  <a:pt x="0" y="0"/>
                </a:moveTo>
                <a:lnTo>
                  <a:pt x="9107327" y="0"/>
                </a:lnTo>
                <a:lnTo>
                  <a:pt x="9107327" y="5813387"/>
                </a:lnTo>
                <a:lnTo>
                  <a:pt x="0" y="58133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738535" y="4041096"/>
            <a:ext cx="8636606" cy="5474991"/>
            <a:chOff x="0" y="0"/>
            <a:chExt cx="11515475" cy="7299988"/>
          </a:xfrm>
        </p:grpSpPr>
        <p:sp>
          <p:nvSpPr>
            <p:cNvPr id="9" name="Freeform 9"/>
            <p:cNvSpPr/>
            <p:nvPr/>
          </p:nvSpPr>
          <p:spPr>
            <a:xfrm>
              <a:off x="0" y="0"/>
              <a:ext cx="11515471" cy="7299960"/>
            </a:xfrm>
            <a:custGeom>
              <a:avLst/>
              <a:gdLst/>
              <a:ahLst/>
              <a:cxnLst/>
              <a:rect l="l" t="t" r="r" b="b"/>
              <a:pathLst>
                <a:path w="11515471" h="7299960">
                  <a:moveTo>
                    <a:pt x="0" y="0"/>
                  </a:moveTo>
                  <a:lnTo>
                    <a:pt x="11515471" y="0"/>
                  </a:lnTo>
                  <a:lnTo>
                    <a:pt x="11515471" y="7299960"/>
                  </a:lnTo>
                  <a:lnTo>
                    <a:pt x="0" y="7299960"/>
                  </a:lnTo>
                  <a:lnTo>
                    <a:pt x="0" y="0"/>
                  </a:lnTo>
                  <a:close/>
                </a:path>
              </a:pathLst>
            </a:custGeom>
            <a:blipFill>
              <a:blip r:embed="rId6"/>
              <a:stretch>
                <a:fillRect l="-1113" r="-1113"/>
              </a:stretch>
            </a:blipFill>
          </p:spPr>
        </p:sp>
      </p:grpSp>
      <p:sp>
        <p:nvSpPr>
          <p:cNvPr id="10" name="TextBox 10"/>
          <p:cNvSpPr txBox="1"/>
          <p:nvPr/>
        </p:nvSpPr>
        <p:spPr>
          <a:xfrm>
            <a:off x="10129058" y="3798609"/>
            <a:ext cx="7481686" cy="4606925"/>
          </a:xfrm>
          <a:prstGeom prst="rect">
            <a:avLst/>
          </a:prstGeom>
        </p:spPr>
        <p:txBody>
          <a:bodyPr lIns="0" tIns="0" rIns="0" bIns="0" rtlCol="0" anchor="t">
            <a:spAutoFit/>
          </a:bodyPr>
          <a:lstStyle/>
          <a:p>
            <a:pPr algn="just">
              <a:lnSpc>
                <a:spcPts val="2799"/>
              </a:lnSpc>
            </a:pPr>
            <a:r>
              <a:rPr lang="en-US" sz="1999">
                <a:solidFill>
                  <a:srgbClr val="000000"/>
                </a:solidFill>
                <a:latin typeface="Arimo Bold"/>
              </a:rPr>
              <a:t>Dans ce schéma de cas d'utilisation, les utilisateurs enregistrés jouent un rôle essentiel dans l'enrichissement de la base de données du site. Ils peuvent contribuer en soumettant leurs propres benchmarks, téléchargeant des résultats de tests et fournissant des données de performance pour les composants matériels. Cette participation active permet une représentation détaillée et diversifiée des performances matérielles, offrant ainsi une ressource précieuse pour la communauté. En résumé, les utilisateurs enregistrés renforcent la pertinence du site en partageant leurs expériences, favorisant ainsi une prise de décision éclairée lors de l'achat ou de la mise à niveau de matériel informatique.</a:t>
            </a:r>
          </a:p>
        </p:txBody>
      </p:sp>
      <p:grpSp>
        <p:nvGrpSpPr>
          <p:cNvPr id="11" name="Group 11"/>
          <p:cNvGrpSpPr/>
          <p:nvPr/>
        </p:nvGrpSpPr>
        <p:grpSpPr>
          <a:xfrm>
            <a:off x="738535" y="4041096"/>
            <a:ext cx="8636606" cy="5474991"/>
            <a:chOff x="0" y="0"/>
            <a:chExt cx="11515475" cy="7299988"/>
          </a:xfrm>
        </p:grpSpPr>
        <p:sp>
          <p:nvSpPr>
            <p:cNvPr id="12" name="Freeform 12"/>
            <p:cNvSpPr/>
            <p:nvPr/>
          </p:nvSpPr>
          <p:spPr>
            <a:xfrm>
              <a:off x="0" y="0"/>
              <a:ext cx="11515471" cy="7299960"/>
            </a:xfrm>
            <a:custGeom>
              <a:avLst/>
              <a:gdLst/>
              <a:ahLst/>
              <a:cxnLst/>
              <a:rect l="l" t="t" r="r" b="b"/>
              <a:pathLst>
                <a:path w="11515471" h="7299960">
                  <a:moveTo>
                    <a:pt x="0" y="0"/>
                  </a:moveTo>
                  <a:lnTo>
                    <a:pt x="11515471" y="0"/>
                  </a:lnTo>
                  <a:lnTo>
                    <a:pt x="11515471" y="7299960"/>
                  </a:lnTo>
                  <a:lnTo>
                    <a:pt x="0" y="7299960"/>
                  </a:lnTo>
                  <a:lnTo>
                    <a:pt x="0" y="0"/>
                  </a:lnTo>
                  <a:close/>
                </a:path>
              </a:pathLst>
            </a:custGeom>
            <a:blipFill>
              <a:blip r:embed="rId7"/>
              <a:stretch>
                <a:fillRect l="-1344" r="-1344"/>
              </a:stretch>
            </a:blipFill>
          </p:spPr>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grpSp>
        <p:nvGrpSpPr>
          <p:cNvPr id="4" name="Group 4"/>
          <p:cNvGrpSpPr/>
          <p:nvPr/>
        </p:nvGrpSpPr>
        <p:grpSpPr>
          <a:xfrm>
            <a:off x="17900" y="-1096114"/>
            <a:ext cx="18270100" cy="4165455"/>
            <a:chOff x="0" y="0"/>
            <a:chExt cx="24360133" cy="5553940"/>
          </a:xfrm>
        </p:grpSpPr>
        <p:sp>
          <p:nvSpPr>
            <p:cNvPr id="5" name="Freeform 5"/>
            <p:cNvSpPr/>
            <p:nvPr/>
          </p:nvSpPr>
          <p:spPr>
            <a:xfrm>
              <a:off x="0" y="0"/>
              <a:ext cx="24360124" cy="5553964"/>
            </a:xfrm>
            <a:custGeom>
              <a:avLst/>
              <a:gdLst/>
              <a:ahLst/>
              <a:cxnLst/>
              <a:rect l="l" t="t" r="r" b="b"/>
              <a:pathLst>
                <a:path w="24360124" h="5553964">
                  <a:moveTo>
                    <a:pt x="0" y="0"/>
                  </a:moveTo>
                  <a:lnTo>
                    <a:pt x="24360124" y="0"/>
                  </a:lnTo>
                  <a:lnTo>
                    <a:pt x="24360124" y="5553964"/>
                  </a:lnTo>
                  <a:lnTo>
                    <a:pt x="0" y="5553964"/>
                  </a:lnTo>
                  <a:lnTo>
                    <a:pt x="0" y="0"/>
                  </a:lnTo>
                  <a:close/>
                </a:path>
              </a:pathLst>
            </a:custGeom>
            <a:blipFill>
              <a:blip r:embed="rId3"/>
              <a:stretch>
                <a:fillRect t="-96202" b="-96202"/>
              </a:stretch>
            </a:blipFill>
          </p:spPr>
        </p:sp>
      </p:grpSp>
      <p:sp>
        <p:nvSpPr>
          <p:cNvPr id="6" name="TextBox 6"/>
          <p:cNvSpPr txBox="1"/>
          <p:nvPr/>
        </p:nvSpPr>
        <p:spPr>
          <a:xfrm>
            <a:off x="1509784" y="-27635"/>
            <a:ext cx="15280749" cy="4322444"/>
          </a:xfrm>
          <a:prstGeom prst="rect">
            <a:avLst/>
          </a:prstGeom>
        </p:spPr>
        <p:txBody>
          <a:bodyPr lIns="0" tIns="0" rIns="0" bIns="0" rtlCol="0" anchor="t">
            <a:spAutoFit/>
          </a:bodyPr>
          <a:lstStyle/>
          <a:p>
            <a:pPr algn="ctr">
              <a:lnSpc>
                <a:spcPts val="11040"/>
              </a:lnSpc>
            </a:pPr>
            <a:r>
              <a:rPr lang="en-US" sz="8000" u="sng" spc="64"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DIAGRAMME</a:t>
            </a:r>
          </a:p>
          <a:p>
            <a:pPr algn="ctr">
              <a:lnSpc>
                <a:spcPts val="11040"/>
              </a:lnSpc>
            </a:pPr>
            <a:r>
              <a:rPr lang="en-US" sz="8000" u="sng" spc="64"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de classes</a:t>
            </a:r>
          </a:p>
          <a:p>
            <a:pPr algn="ctr">
              <a:lnSpc>
                <a:spcPts val="11040"/>
              </a:lnSpc>
            </a:pPr>
            <a:endParaRPr lang="en-US" sz="8000" u="sng" spc="64" dirty="0">
              <a:solidFill>
                <a:srgbClr val="0000FF"/>
              </a:solidFill>
              <a:latin typeface="Archivo Black"/>
              <a:hlinkClick r:id="rId4" tooltip="https://fr.wikipedia.org/wiki/Diagramme_de_classes">
                <a:extLst>
                  <a:ext uri="{A12FA001-AC4F-418D-AE19-62706E023703}">
                    <ahyp:hlinkClr xmlns:ahyp="http://schemas.microsoft.com/office/drawing/2018/hyperlinkcolor" val="tx"/>
                  </a:ext>
                </a:extLst>
              </a:hlinkClick>
            </a:endParaRPr>
          </a:p>
        </p:txBody>
      </p:sp>
      <p:sp>
        <p:nvSpPr>
          <p:cNvPr id="7" name="Freeform 7"/>
          <p:cNvSpPr/>
          <p:nvPr/>
        </p:nvSpPr>
        <p:spPr>
          <a:xfrm>
            <a:off x="446243" y="3874809"/>
            <a:ext cx="9107327" cy="5813387"/>
          </a:xfrm>
          <a:custGeom>
            <a:avLst/>
            <a:gdLst/>
            <a:ahLst/>
            <a:cxnLst/>
            <a:rect l="l" t="t" r="r" b="b"/>
            <a:pathLst>
              <a:path w="9107327" h="5813387">
                <a:moveTo>
                  <a:pt x="0" y="0"/>
                </a:moveTo>
                <a:lnTo>
                  <a:pt x="9107327" y="0"/>
                </a:lnTo>
                <a:lnTo>
                  <a:pt x="9107327" y="5813387"/>
                </a:lnTo>
                <a:lnTo>
                  <a:pt x="0" y="5813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738535" y="4041096"/>
            <a:ext cx="8636606" cy="5474991"/>
            <a:chOff x="0" y="0"/>
            <a:chExt cx="11515475" cy="7299988"/>
          </a:xfrm>
        </p:grpSpPr>
        <p:sp>
          <p:nvSpPr>
            <p:cNvPr id="9" name="Freeform 9"/>
            <p:cNvSpPr/>
            <p:nvPr/>
          </p:nvSpPr>
          <p:spPr>
            <a:xfrm>
              <a:off x="0" y="0"/>
              <a:ext cx="11515471" cy="7299960"/>
            </a:xfrm>
            <a:custGeom>
              <a:avLst/>
              <a:gdLst/>
              <a:ahLst/>
              <a:cxnLst/>
              <a:rect l="l" t="t" r="r" b="b"/>
              <a:pathLst>
                <a:path w="11515471" h="7299960">
                  <a:moveTo>
                    <a:pt x="0" y="0"/>
                  </a:moveTo>
                  <a:lnTo>
                    <a:pt x="11515471" y="0"/>
                  </a:lnTo>
                  <a:lnTo>
                    <a:pt x="11515471" y="7299960"/>
                  </a:lnTo>
                  <a:lnTo>
                    <a:pt x="0" y="7299960"/>
                  </a:lnTo>
                  <a:lnTo>
                    <a:pt x="0" y="0"/>
                  </a:lnTo>
                  <a:close/>
                </a:path>
              </a:pathLst>
            </a:custGeom>
            <a:blipFill>
              <a:blip r:embed="rId7"/>
              <a:stretch>
                <a:fillRect l="-1113" r="-1113"/>
              </a:stretch>
            </a:blipFill>
          </p:spPr>
        </p:sp>
      </p:grpSp>
      <p:sp>
        <p:nvSpPr>
          <p:cNvPr id="10" name="TextBox 10"/>
          <p:cNvSpPr txBox="1"/>
          <p:nvPr/>
        </p:nvSpPr>
        <p:spPr>
          <a:xfrm>
            <a:off x="10129058" y="3779559"/>
            <a:ext cx="7501572" cy="5330825"/>
          </a:xfrm>
          <a:prstGeom prst="rect">
            <a:avLst/>
          </a:prstGeom>
        </p:spPr>
        <p:txBody>
          <a:bodyPr lIns="0" tIns="0" rIns="0" bIns="0" rtlCol="0" anchor="t">
            <a:spAutoFit/>
          </a:bodyPr>
          <a:lstStyle/>
          <a:p>
            <a:pPr algn="just">
              <a:lnSpc>
                <a:spcPts val="2800"/>
              </a:lnSpc>
            </a:pPr>
            <a:r>
              <a:rPr lang="en-US" sz="2000" spc="44">
                <a:solidFill>
                  <a:srgbClr val="000000"/>
                </a:solidFill>
                <a:latin typeface="Arimo Bold"/>
              </a:rPr>
              <a:t>-Le diagramme modélise les principales entités du site UserBenchmark : les utilisateurs, les composants matériels testés, les benchmarks, les ordinateurs et les pages du site.</a:t>
            </a:r>
          </a:p>
          <a:p>
            <a:pPr algn="just">
              <a:lnSpc>
                <a:spcPts val="2800"/>
              </a:lnSpc>
            </a:pPr>
            <a:r>
              <a:rPr lang="en-US" sz="2000" spc="44">
                <a:solidFill>
                  <a:srgbClr val="000000"/>
                </a:solidFill>
                <a:latin typeface="Arimo Bold"/>
              </a:rPr>
              <a:t>- La classe User représente les profils utilisateurs et leurs fonctionnalités de connexion/déconnexion. </a:t>
            </a:r>
          </a:p>
          <a:p>
            <a:pPr algn="just">
              <a:lnSpc>
                <a:spcPts val="2800"/>
              </a:lnSpc>
            </a:pPr>
            <a:r>
              <a:rPr lang="en-US" sz="2000" spc="44">
                <a:solidFill>
                  <a:srgbClr val="000000"/>
                </a:solidFill>
                <a:latin typeface="Arimo Bold"/>
              </a:rPr>
              <a:t>- La classe Component modélise les différents types de composants (CPU, GPU...) testables.</a:t>
            </a:r>
          </a:p>
          <a:p>
            <a:pPr algn="just">
              <a:lnSpc>
                <a:spcPts val="2800"/>
              </a:lnSpc>
            </a:pPr>
            <a:r>
              <a:rPr lang="en-US" sz="2000" spc="44">
                <a:solidFill>
                  <a:srgbClr val="000000"/>
                </a:solidFill>
                <a:latin typeface="Arimo Bold"/>
              </a:rPr>
              <a:t>- La classe Benchmark enregistre les résultats des tests sous forme d'instances.</a:t>
            </a:r>
          </a:p>
          <a:p>
            <a:pPr algn="just">
              <a:lnSpc>
                <a:spcPts val="2800"/>
              </a:lnSpc>
            </a:pPr>
            <a:r>
              <a:rPr lang="en-US" sz="2000" spc="44">
                <a:solidFill>
                  <a:srgbClr val="000000"/>
                </a:solidFill>
                <a:latin typeface="Arimo Bold"/>
              </a:rPr>
              <a:t>- La classe Ordinateur lie les composants testés à leur propriétaire (classe User).</a:t>
            </a:r>
          </a:p>
          <a:p>
            <a:pPr algn="just">
              <a:lnSpc>
                <a:spcPts val="2800"/>
              </a:lnSpc>
            </a:pPr>
            <a:r>
              <a:rPr lang="en-US" sz="2000" spc="44">
                <a:solidFill>
                  <a:srgbClr val="000000"/>
                </a:solidFill>
                <a:latin typeface="Arimo Bold"/>
              </a:rPr>
              <a:t>- La classe Page gère l'affichage dynamique du contenu sur le site.</a:t>
            </a:r>
          </a:p>
          <a:p>
            <a:pPr algn="just">
              <a:lnSpc>
                <a:spcPts val="2800"/>
              </a:lnSpc>
            </a:pPr>
            <a:r>
              <a:rPr lang="en-US" sz="2000" spc="44">
                <a:solidFill>
                  <a:srgbClr val="000000"/>
                </a:solidFill>
                <a:latin typeface="Arimo Bold"/>
              </a:rPr>
              <a:t>- La classe Admin étend les droits de la classe User.</a:t>
            </a:r>
          </a:p>
        </p:txBody>
      </p:sp>
      <p:grpSp>
        <p:nvGrpSpPr>
          <p:cNvPr id="11" name="Group 11"/>
          <p:cNvGrpSpPr/>
          <p:nvPr/>
        </p:nvGrpSpPr>
        <p:grpSpPr>
          <a:xfrm>
            <a:off x="738535" y="4041096"/>
            <a:ext cx="8636606" cy="5474991"/>
            <a:chOff x="0" y="0"/>
            <a:chExt cx="11515475" cy="7299988"/>
          </a:xfrm>
        </p:grpSpPr>
        <p:sp>
          <p:nvSpPr>
            <p:cNvPr id="12" name="Freeform 12"/>
            <p:cNvSpPr/>
            <p:nvPr/>
          </p:nvSpPr>
          <p:spPr>
            <a:xfrm>
              <a:off x="0" y="0"/>
              <a:ext cx="11515471" cy="7299960"/>
            </a:xfrm>
            <a:custGeom>
              <a:avLst/>
              <a:gdLst/>
              <a:ahLst/>
              <a:cxnLst/>
              <a:rect l="l" t="t" r="r" b="b"/>
              <a:pathLst>
                <a:path w="11515471" h="7299960">
                  <a:moveTo>
                    <a:pt x="0" y="0"/>
                  </a:moveTo>
                  <a:lnTo>
                    <a:pt x="11515471" y="0"/>
                  </a:lnTo>
                  <a:lnTo>
                    <a:pt x="11515471" y="7299960"/>
                  </a:lnTo>
                  <a:lnTo>
                    <a:pt x="0" y="7299960"/>
                  </a:lnTo>
                  <a:lnTo>
                    <a:pt x="0" y="0"/>
                  </a:lnTo>
                  <a:close/>
                </a:path>
              </a:pathLst>
            </a:custGeom>
            <a:blipFill>
              <a:blip r:embed="rId8"/>
              <a:stretch>
                <a:fillRect l="-1344" r="-1344"/>
              </a:stretch>
            </a:blipFill>
          </p:spPr>
        </p:sp>
      </p:grpSp>
      <p:grpSp>
        <p:nvGrpSpPr>
          <p:cNvPr id="13" name="Group 13"/>
          <p:cNvGrpSpPr/>
          <p:nvPr/>
        </p:nvGrpSpPr>
        <p:grpSpPr>
          <a:xfrm>
            <a:off x="738535" y="4041096"/>
            <a:ext cx="8636606" cy="5329588"/>
            <a:chOff x="0" y="0"/>
            <a:chExt cx="11515475" cy="7106117"/>
          </a:xfrm>
        </p:grpSpPr>
        <p:sp>
          <p:nvSpPr>
            <p:cNvPr id="14" name="Freeform 14"/>
            <p:cNvSpPr/>
            <p:nvPr/>
          </p:nvSpPr>
          <p:spPr>
            <a:xfrm>
              <a:off x="0" y="0"/>
              <a:ext cx="11515471" cy="7106158"/>
            </a:xfrm>
            <a:custGeom>
              <a:avLst/>
              <a:gdLst/>
              <a:ahLst/>
              <a:cxnLst/>
              <a:rect l="l" t="t" r="r" b="b"/>
              <a:pathLst>
                <a:path w="11515471" h="7106158">
                  <a:moveTo>
                    <a:pt x="0" y="0"/>
                  </a:moveTo>
                  <a:lnTo>
                    <a:pt x="11515471" y="0"/>
                  </a:lnTo>
                  <a:lnTo>
                    <a:pt x="11515471" y="7106158"/>
                  </a:lnTo>
                  <a:lnTo>
                    <a:pt x="0" y="7106158"/>
                  </a:lnTo>
                  <a:lnTo>
                    <a:pt x="0" y="0"/>
                  </a:lnTo>
                  <a:close/>
                </a:path>
              </a:pathLst>
            </a:custGeom>
            <a:blipFill>
              <a:blip r:embed="rId9"/>
              <a:stretch>
                <a:fillRect l="-562" r="-562"/>
              </a:stretch>
            </a:blipFill>
          </p:spPr>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grpSp>
        <p:nvGrpSpPr>
          <p:cNvPr id="4" name="Group 4"/>
          <p:cNvGrpSpPr/>
          <p:nvPr/>
        </p:nvGrpSpPr>
        <p:grpSpPr>
          <a:xfrm>
            <a:off x="17900" y="-1096114"/>
            <a:ext cx="18270100" cy="4165455"/>
            <a:chOff x="0" y="0"/>
            <a:chExt cx="24360133" cy="5553940"/>
          </a:xfrm>
        </p:grpSpPr>
        <p:sp>
          <p:nvSpPr>
            <p:cNvPr id="5" name="Freeform 5"/>
            <p:cNvSpPr/>
            <p:nvPr/>
          </p:nvSpPr>
          <p:spPr>
            <a:xfrm>
              <a:off x="0" y="0"/>
              <a:ext cx="24360124" cy="5553964"/>
            </a:xfrm>
            <a:custGeom>
              <a:avLst/>
              <a:gdLst/>
              <a:ahLst/>
              <a:cxnLst/>
              <a:rect l="l" t="t" r="r" b="b"/>
              <a:pathLst>
                <a:path w="24360124" h="5553964">
                  <a:moveTo>
                    <a:pt x="0" y="0"/>
                  </a:moveTo>
                  <a:lnTo>
                    <a:pt x="24360124" y="0"/>
                  </a:lnTo>
                  <a:lnTo>
                    <a:pt x="24360124" y="5553964"/>
                  </a:lnTo>
                  <a:lnTo>
                    <a:pt x="0" y="5553964"/>
                  </a:lnTo>
                  <a:lnTo>
                    <a:pt x="0" y="0"/>
                  </a:lnTo>
                  <a:close/>
                </a:path>
              </a:pathLst>
            </a:custGeom>
            <a:blipFill>
              <a:blip r:embed="rId3"/>
              <a:stretch>
                <a:fillRect t="-96202" b="-96202"/>
              </a:stretch>
            </a:blipFill>
          </p:spPr>
        </p:sp>
      </p:grpSp>
      <p:sp>
        <p:nvSpPr>
          <p:cNvPr id="6" name="TextBox 6"/>
          <p:cNvSpPr txBox="1"/>
          <p:nvPr/>
        </p:nvSpPr>
        <p:spPr>
          <a:xfrm>
            <a:off x="1509784" y="-27635"/>
            <a:ext cx="15280749" cy="4322444"/>
          </a:xfrm>
          <a:prstGeom prst="rect">
            <a:avLst/>
          </a:prstGeom>
        </p:spPr>
        <p:txBody>
          <a:bodyPr lIns="0" tIns="0" rIns="0" bIns="0" rtlCol="0" anchor="t">
            <a:spAutoFit/>
          </a:bodyPr>
          <a:lstStyle/>
          <a:p>
            <a:pPr algn="ctr">
              <a:lnSpc>
                <a:spcPts val="11040"/>
              </a:lnSpc>
            </a:pPr>
            <a:r>
              <a:rPr lang="en-US" sz="8000" u="sng" spc="64"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DIAGRAMME</a:t>
            </a:r>
          </a:p>
          <a:p>
            <a:pPr algn="ctr">
              <a:lnSpc>
                <a:spcPts val="11040"/>
              </a:lnSpc>
            </a:pPr>
            <a:r>
              <a:rPr lang="en-US" sz="8000" u="sng" spc="64"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de classes</a:t>
            </a:r>
          </a:p>
          <a:p>
            <a:pPr algn="ctr">
              <a:lnSpc>
                <a:spcPts val="11040"/>
              </a:lnSpc>
            </a:pPr>
            <a:endParaRPr lang="en-US" sz="8000" u="sng" spc="64" dirty="0">
              <a:solidFill>
                <a:srgbClr val="0000FF"/>
              </a:solidFill>
              <a:latin typeface="Archivo Black"/>
              <a:hlinkClick r:id="rId4" tooltip="https://fr.wikipedia.org/wiki/Diagramme_de_classes">
                <a:extLst>
                  <a:ext uri="{A12FA001-AC4F-418D-AE19-62706E023703}">
                    <ahyp:hlinkClr xmlns:ahyp="http://schemas.microsoft.com/office/drawing/2018/hyperlinkcolor" val="tx"/>
                  </a:ext>
                </a:extLst>
              </a:hlinkClick>
            </a:endParaRPr>
          </a:p>
        </p:txBody>
      </p:sp>
      <p:sp>
        <p:nvSpPr>
          <p:cNvPr id="7" name="TextBox 7"/>
          <p:cNvSpPr txBox="1"/>
          <p:nvPr/>
        </p:nvSpPr>
        <p:spPr>
          <a:xfrm>
            <a:off x="807400" y="3868420"/>
            <a:ext cx="16451900" cy="3429000"/>
          </a:xfrm>
          <a:prstGeom prst="rect">
            <a:avLst/>
          </a:prstGeom>
        </p:spPr>
        <p:txBody>
          <a:bodyPr lIns="0" tIns="0" rIns="0" bIns="0" rtlCol="0" anchor="t">
            <a:spAutoFit/>
          </a:bodyPr>
          <a:lstStyle/>
          <a:p>
            <a:pPr algn="just">
              <a:lnSpc>
                <a:spcPts val="3300"/>
              </a:lnSpc>
            </a:pPr>
            <a:r>
              <a:rPr lang="en-US" sz="2000">
                <a:solidFill>
                  <a:srgbClr val="000000"/>
                </a:solidFill>
                <a:latin typeface="Arimo Bold"/>
              </a:rPr>
              <a:t>Le diagramme modélise les principales entités du site UserBenchmark : les utilisateurs, les composants matériels testés, les benchmarks, les ordinateurs et les pages du site.</a:t>
            </a:r>
          </a:p>
          <a:p>
            <a:pPr algn="just">
              <a:lnSpc>
                <a:spcPts val="3300"/>
              </a:lnSpc>
            </a:pPr>
            <a:r>
              <a:rPr lang="en-US" sz="2000">
                <a:solidFill>
                  <a:srgbClr val="000000"/>
                </a:solidFill>
                <a:latin typeface="Arimo Bold"/>
              </a:rPr>
              <a:t>- La classe User représente les profils utilisateurs et leurs fonctionnalités de connexion/déconnexion. </a:t>
            </a:r>
          </a:p>
          <a:p>
            <a:pPr algn="just">
              <a:lnSpc>
                <a:spcPts val="3300"/>
              </a:lnSpc>
            </a:pPr>
            <a:r>
              <a:rPr lang="en-US" sz="2000">
                <a:solidFill>
                  <a:srgbClr val="000000"/>
                </a:solidFill>
                <a:latin typeface="Arimo Bold"/>
              </a:rPr>
              <a:t>- La classe Component modélise les différents types de composants (CPU, GPU...) testables.</a:t>
            </a:r>
          </a:p>
          <a:p>
            <a:pPr algn="just">
              <a:lnSpc>
                <a:spcPts val="3300"/>
              </a:lnSpc>
            </a:pPr>
            <a:r>
              <a:rPr lang="en-US" sz="2000">
                <a:solidFill>
                  <a:srgbClr val="000000"/>
                </a:solidFill>
                <a:latin typeface="Arimo Bold"/>
              </a:rPr>
              <a:t>- La classe Benchmark enregistre les résultats des tests sous forme d'instances.</a:t>
            </a:r>
          </a:p>
          <a:p>
            <a:pPr algn="just">
              <a:lnSpc>
                <a:spcPts val="3300"/>
              </a:lnSpc>
            </a:pPr>
            <a:r>
              <a:rPr lang="en-US" sz="2000">
                <a:solidFill>
                  <a:srgbClr val="000000"/>
                </a:solidFill>
                <a:latin typeface="Arimo Bold"/>
              </a:rPr>
              <a:t>- La classe Ordinateur lie les composants testés à leur propriétaire (classe User).</a:t>
            </a:r>
          </a:p>
          <a:p>
            <a:pPr algn="just">
              <a:lnSpc>
                <a:spcPts val="3300"/>
              </a:lnSpc>
            </a:pPr>
            <a:r>
              <a:rPr lang="en-US" sz="2000">
                <a:solidFill>
                  <a:srgbClr val="000000"/>
                </a:solidFill>
                <a:latin typeface="Arimo Bold"/>
              </a:rPr>
              <a:t>- La classe Page gère l'affichage dynamique du contenu sur le site.</a:t>
            </a:r>
          </a:p>
          <a:p>
            <a:pPr algn="just">
              <a:lnSpc>
                <a:spcPts val="3300"/>
              </a:lnSpc>
            </a:pPr>
            <a:r>
              <a:rPr lang="en-US" sz="2000">
                <a:solidFill>
                  <a:srgbClr val="000000"/>
                </a:solidFill>
                <a:latin typeface="Arimo Bold"/>
              </a:rPr>
              <a:t>- La classe Admin étend les droits de la classe User.</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grpSp>
        <p:nvGrpSpPr>
          <p:cNvPr id="4" name="Group 4"/>
          <p:cNvGrpSpPr/>
          <p:nvPr/>
        </p:nvGrpSpPr>
        <p:grpSpPr>
          <a:xfrm>
            <a:off x="17900" y="-1672475"/>
            <a:ext cx="18270100" cy="4165455"/>
            <a:chOff x="0" y="0"/>
            <a:chExt cx="24360133" cy="5553940"/>
          </a:xfrm>
        </p:grpSpPr>
        <p:sp>
          <p:nvSpPr>
            <p:cNvPr id="5" name="Freeform 5"/>
            <p:cNvSpPr/>
            <p:nvPr/>
          </p:nvSpPr>
          <p:spPr>
            <a:xfrm>
              <a:off x="0" y="0"/>
              <a:ext cx="24360124" cy="5553964"/>
            </a:xfrm>
            <a:custGeom>
              <a:avLst/>
              <a:gdLst/>
              <a:ahLst/>
              <a:cxnLst/>
              <a:rect l="l" t="t" r="r" b="b"/>
              <a:pathLst>
                <a:path w="24360124" h="5553964">
                  <a:moveTo>
                    <a:pt x="0" y="0"/>
                  </a:moveTo>
                  <a:lnTo>
                    <a:pt x="24360124" y="0"/>
                  </a:lnTo>
                  <a:lnTo>
                    <a:pt x="24360124" y="5553964"/>
                  </a:lnTo>
                  <a:lnTo>
                    <a:pt x="0" y="5553964"/>
                  </a:lnTo>
                  <a:lnTo>
                    <a:pt x="0" y="0"/>
                  </a:lnTo>
                  <a:close/>
                </a:path>
              </a:pathLst>
            </a:custGeom>
            <a:blipFill>
              <a:blip r:embed="rId3"/>
              <a:stretch>
                <a:fillRect t="-96202" b="-96202"/>
              </a:stretch>
            </a:blipFill>
          </p:spPr>
        </p:sp>
      </p:grpSp>
      <p:sp>
        <p:nvSpPr>
          <p:cNvPr id="6" name="TextBox 6"/>
          <p:cNvSpPr txBox="1"/>
          <p:nvPr/>
        </p:nvSpPr>
        <p:spPr>
          <a:xfrm>
            <a:off x="2633717" y="101376"/>
            <a:ext cx="13241377" cy="3083390"/>
          </a:xfrm>
          <a:prstGeom prst="rect">
            <a:avLst/>
          </a:prstGeom>
        </p:spPr>
        <p:txBody>
          <a:bodyPr lIns="0" tIns="0" rIns="0" bIns="0" rtlCol="0" anchor="t">
            <a:spAutoFit/>
          </a:bodyPr>
          <a:lstStyle/>
          <a:p>
            <a:pPr algn="ctr">
              <a:lnSpc>
                <a:spcPts val="8186"/>
              </a:lnSpc>
            </a:pPr>
            <a:r>
              <a:rPr lang="en-US" sz="5932" u="sng" spc="47"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DIAGRAMME</a:t>
            </a:r>
          </a:p>
          <a:p>
            <a:pPr algn="ctr">
              <a:lnSpc>
                <a:spcPts val="8186"/>
              </a:lnSpc>
            </a:pPr>
            <a:r>
              <a:rPr lang="en-US" sz="5932" u="sng" spc="47"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de </a:t>
            </a:r>
            <a:r>
              <a:rPr lang="en-US" sz="5932" u="sng" spc="47" dirty="0" err="1">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séquence</a:t>
            </a:r>
            <a:endParaRPr lang="en-US" sz="5932" u="sng" spc="47"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endParaRPr>
          </a:p>
          <a:p>
            <a:pPr algn="ctr">
              <a:lnSpc>
                <a:spcPts val="8186"/>
              </a:lnSpc>
            </a:pPr>
            <a:endParaRPr lang="en-US" sz="5932" u="sng" spc="47" dirty="0">
              <a:solidFill>
                <a:srgbClr val="0000FF"/>
              </a:solidFill>
              <a:latin typeface="Archivo Black"/>
              <a:hlinkClick r:id="rId4" tooltip="https://fr.wikipedia.org/wiki/Diagramme_de_classes">
                <a:extLst>
                  <a:ext uri="{A12FA001-AC4F-418D-AE19-62706E023703}">
                    <ahyp:hlinkClr xmlns:ahyp="http://schemas.microsoft.com/office/drawing/2018/hyperlinkcolor" val="tx"/>
                  </a:ext>
                </a:extLst>
              </a:hlinkClick>
            </a:endParaRPr>
          </a:p>
        </p:txBody>
      </p:sp>
      <p:grpSp>
        <p:nvGrpSpPr>
          <p:cNvPr id="7" name="Group 7"/>
          <p:cNvGrpSpPr/>
          <p:nvPr/>
        </p:nvGrpSpPr>
        <p:grpSpPr>
          <a:xfrm>
            <a:off x="228991" y="2613661"/>
            <a:ext cx="9820576" cy="7673339"/>
            <a:chOff x="0" y="0"/>
            <a:chExt cx="2586489" cy="2020962"/>
          </a:xfrm>
        </p:grpSpPr>
        <p:sp>
          <p:nvSpPr>
            <p:cNvPr id="8" name="Freeform 8"/>
            <p:cNvSpPr/>
            <p:nvPr/>
          </p:nvSpPr>
          <p:spPr>
            <a:xfrm>
              <a:off x="0" y="0"/>
              <a:ext cx="2586489" cy="2020962"/>
            </a:xfrm>
            <a:custGeom>
              <a:avLst/>
              <a:gdLst/>
              <a:ahLst/>
              <a:cxnLst/>
              <a:rect l="l" t="t" r="r" b="b"/>
              <a:pathLst>
                <a:path w="2586489" h="2020962">
                  <a:moveTo>
                    <a:pt x="0" y="0"/>
                  </a:moveTo>
                  <a:lnTo>
                    <a:pt x="2586489" y="0"/>
                  </a:lnTo>
                  <a:lnTo>
                    <a:pt x="2586489" y="2020962"/>
                  </a:lnTo>
                  <a:lnTo>
                    <a:pt x="0" y="2020962"/>
                  </a:lnTo>
                  <a:close/>
                </a:path>
              </a:pathLst>
            </a:custGeom>
            <a:solidFill>
              <a:srgbClr val="5D5491"/>
            </a:solidFill>
          </p:spPr>
        </p:sp>
        <p:sp>
          <p:nvSpPr>
            <p:cNvPr id="9" name="TextBox 9"/>
            <p:cNvSpPr txBox="1"/>
            <p:nvPr/>
          </p:nvSpPr>
          <p:spPr>
            <a:xfrm>
              <a:off x="0" y="-57150"/>
              <a:ext cx="2586489" cy="2078112"/>
            </a:xfrm>
            <a:prstGeom prst="rect">
              <a:avLst/>
            </a:prstGeom>
          </p:spPr>
          <p:txBody>
            <a:bodyPr lIns="50800" tIns="50800" rIns="50800" bIns="50800" rtlCol="0" anchor="ctr"/>
            <a:lstStyle/>
            <a:p>
              <a:pPr algn="ctr">
                <a:lnSpc>
                  <a:spcPts val="3501"/>
                </a:lnSpc>
              </a:pPr>
              <a:endParaRPr/>
            </a:p>
          </p:txBody>
        </p:sp>
      </p:grpSp>
      <p:sp>
        <p:nvSpPr>
          <p:cNvPr id="10" name="Freeform 10"/>
          <p:cNvSpPr/>
          <p:nvPr/>
        </p:nvSpPr>
        <p:spPr>
          <a:xfrm>
            <a:off x="371015" y="2729892"/>
            <a:ext cx="9541145" cy="7381962"/>
          </a:xfrm>
          <a:custGeom>
            <a:avLst/>
            <a:gdLst/>
            <a:ahLst/>
            <a:cxnLst/>
            <a:rect l="l" t="t" r="r" b="b"/>
            <a:pathLst>
              <a:path w="9541145" h="7381962">
                <a:moveTo>
                  <a:pt x="0" y="0"/>
                </a:moveTo>
                <a:lnTo>
                  <a:pt x="9541145" y="0"/>
                </a:lnTo>
                <a:lnTo>
                  <a:pt x="9541145" y="7381962"/>
                </a:lnTo>
                <a:lnTo>
                  <a:pt x="0" y="7381962"/>
                </a:lnTo>
                <a:lnTo>
                  <a:pt x="0" y="0"/>
                </a:lnTo>
                <a:close/>
              </a:path>
            </a:pathLst>
          </a:custGeom>
          <a:blipFill>
            <a:blip r:embed="rId5"/>
            <a:stretch>
              <a:fillRect/>
            </a:stretch>
          </a:blipFill>
        </p:spPr>
      </p:sp>
      <p:sp>
        <p:nvSpPr>
          <p:cNvPr id="11" name="TextBox 11"/>
          <p:cNvSpPr txBox="1"/>
          <p:nvPr/>
        </p:nvSpPr>
        <p:spPr>
          <a:xfrm>
            <a:off x="10387142" y="2876315"/>
            <a:ext cx="7524298" cy="1241505"/>
          </a:xfrm>
          <a:prstGeom prst="rect">
            <a:avLst/>
          </a:prstGeom>
        </p:spPr>
        <p:txBody>
          <a:bodyPr lIns="0" tIns="0" rIns="0" bIns="0" rtlCol="0" anchor="t">
            <a:spAutoFit/>
          </a:bodyPr>
          <a:lstStyle/>
          <a:p>
            <a:pPr algn="just">
              <a:lnSpc>
                <a:spcPts val="2441"/>
              </a:lnSpc>
            </a:pPr>
            <a:r>
              <a:rPr lang="en-US" sz="1743" spc="38">
                <a:solidFill>
                  <a:srgbClr val="000000"/>
                </a:solidFill>
                <a:latin typeface="Arimo Bold"/>
              </a:rPr>
              <a:t>Ce diagramme de séquence a pour objectif de représenter de manière synthétique les interactions principales entre l'utilisateur et le système UserBenchmark pour les fonctionnalités clés du site. Il sert de support de spécification pour les développeurs.</a:t>
            </a:r>
          </a:p>
        </p:txBody>
      </p:sp>
      <p:sp>
        <p:nvSpPr>
          <p:cNvPr id="12" name="TextBox 12"/>
          <p:cNvSpPr txBox="1"/>
          <p:nvPr/>
        </p:nvSpPr>
        <p:spPr>
          <a:xfrm>
            <a:off x="10387142" y="4320070"/>
            <a:ext cx="8031656" cy="4663763"/>
          </a:xfrm>
          <a:prstGeom prst="rect">
            <a:avLst/>
          </a:prstGeom>
        </p:spPr>
        <p:txBody>
          <a:bodyPr lIns="0" tIns="0" rIns="0" bIns="0" rtlCol="0" anchor="t">
            <a:spAutoFit/>
          </a:bodyPr>
          <a:lstStyle/>
          <a:p>
            <a:pPr algn="just">
              <a:lnSpc>
                <a:spcPts val="2441"/>
              </a:lnSpc>
            </a:pPr>
            <a:r>
              <a:rPr lang="en-US" sz="1743" spc="38">
                <a:solidFill>
                  <a:srgbClr val="000000"/>
                </a:solidFill>
                <a:latin typeface="Arimo Bold"/>
              </a:rPr>
              <a:t>Périmètre:</a:t>
            </a:r>
          </a:p>
          <a:p>
            <a:pPr algn="just">
              <a:lnSpc>
                <a:spcPts val="2441"/>
              </a:lnSpc>
            </a:pPr>
            <a:endParaRPr lang="en-US" sz="1743" spc="38">
              <a:solidFill>
                <a:srgbClr val="000000"/>
              </a:solidFill>
              <a:latin typeface="Arimo Bold"/>
            </a:endParaRPr>
          </a:p>
          <a:p>
            <a:pPr algn="just">
              <a:lnSpc>
                <a:spcPts val="2441"/>
              </a:lnSpc>
            </a:pPr>
            <a:r>
              <a:rPr lang="en-US" sz="1743" spc="38">
                <a:solidFill>
                  <a:srgbClr val="000000"/>
                </a:solidFill>
                <a:latin typeface="Arimo Bold"/>
              </a:rPr>
              <a:t>Test de performance matériel (CPU, GPU, SSD...)</a:t>
            </a:r>
          </a:p>
          <a:p>
            <a:pPr algn="just">
              <a:lnSpc>
                <a:spcPts val="2441"/>
              </a:lnSpc>
            </a:pPr>
            <a:r>
              <a:rPr lang="en-US" sz="1743" spc="38">
                <a:solidFill>
                  <a:srgbClr val="000000"/>
                </a:solidFill>
                <a:latin typeface="Arimo Bold"/>
              </a:rPr>
              <a:t>Comparaison de composants</a:t>
            </a:r>
          </a:p>
          <a:p>
            <a:pPr algn="just">
              <a:lnSpc>
                <a:spcPts val="2441"/>
              </a:lnSpc>
            </a:pPr>
            <a:r>
              <a:rPr lang="en-US" sz="1743" spc="38">
                <a:solidFill>
                  <a:srgbClr val="000000"/>
                </a:solidFill>
                <a:latin typeface="Arimo Bold"/>
              </a:rPr>
              <a:t>Consultation des guides d'achat</a:t>
            </a:r>
          </a:p>
          <a:p>
            <a:pPr algn="just">
              <a:lnSpc>
                <a:spcPts val="2441"/>
              </a:lnSpc>
            </a:pPr>
            <a:r>
              <a:rPr lang="en-US" sz="1743" spc="38">
                <a:solidFill>
                  <a:srgbClr val="000000"/>
                </a:solidFill>
                <a:latin typeface="Arimo Bold"/>
              </a:rPr>
              <a:t>Affichage des classements</a:t>
            </a:r>
          </a:p>
          <a:p>
            <a:pPr algn="just">
              <a:lnSpc>
                <a:spcPts val="2441"/>
              </a:lnSpc>
            </a:pPr>
            <a:r>
              <a:rPr lang="en-US" sz="1743" spc="38">
                <a:solidFill>
                  <a:srgbClr val="000000"/>
                </a:solidFill>
                <a:latin typeface="Arimo Bold"/>
              </a:rPr>
              <a:t>Commentaires et votes utilisateurs</a:t>
            </a:r>
          </a:p>
          <a:p>
            <a:pPr algn="just">
              <a:lnSpc>
                <a:spcPts val="2441"/>
              </a:lnSpc>
            </a:pPr>
            <a:r>
              <a:rPr lang="en-US" sz="1743" spc="38">
                <a:solidFill>
                  <a:srgbClr val="000000"/>
                </a:solidFill>
                <a:latin typeface="Arimo Bold"/>
              </a:rPr>
              <a:t>Hypothèses:</a:t>
            </a:r>
          </a:p>
          <a:p>
            <a:pPr algn="just">
              <a:lnSpc>
                <a:spcPts val="2441"/>
              </a:lnSpc>
            </a:pPr>
            <a:endParaRPr lang="en-US" sz="1743" spc="38">
              <a:solidFill>
                <a:srgbClr val="000000"/>
              </a:solidFill>
              <a:latin typeface="Arimo Bold"/>
            </a:endParaRPr>
          </a:p>
          <a:p>
            <a:pPr algn="just">
              <a:lnSpc>
                <a:spcPts val="2441"/>
              </a:lnSpc>
            </a:pPr>
            <a:r>
              <a:rPr lang="en-US" sz="1743" spc="38">
                <a:solidFill>
                  <a:srgbClr val="000000"/>
                </a:solidFill>
                <a:latin typeface="Arimo Bold"/>
              </a:rPr>
              <a:t>Modèle client-serveur web standard</a:t>
            </a:r>
          </a:p>
          <a:p>
            <a:pPr algn="just">
              <a:lnSpc>
                <a:spcPts val="2441"/>
              </a:lnSpc>
            </a:pPr>
            <a:r>
              <a:rPr lang="en-US" sz="1743" spc="38">
                <a:solidFill>
                  <a:srgbClr val="000000"/>
                </a:solidFill>
                <a:latin typeface="Arimo Bold"/>
              </a:rPr>
              <a:t>Stockage des données en base de données</a:t>
            </a:r>
          </a:p>
          <a:p>
            <a:pPr algn="just">
              <a:lnSpc>
                <a:spcPts val="2441"/>
              </a:lnSpc>
            </a:pPr>
            <a:r>
              <a:rPr lang="en-US" sz="1743" spc="38">
                <a:solidFill>
                  <a:srgbClr val="000000"/>
                </a:solidFill>
                <a:latin typeface="Arimo Bold"/>
              </a:rPr>
              <a:t>Environnement navigateur web</a:t>
            </a:r>
          </a:p>
          <a:p>
            <a:pPr algn="just">
              <a:lnSpc>
                <a:spcPts val="2441"/>
              </a:lnSpc>
            </a:pPr>
            <a:r>
              <a:rPr lang="en-US" sz="1743" spc="38">
                <a:solidFill>
                  <a:srgbClr val="000000"/>
                </a:solidFill>
                <a:latin typeface="Arimo Bold"/>
              </a:rPr>
              <a:t>Description des objets:</a:t>
            </a:r>
          </a:p>
          <a:p>
            <a:pPr algn="just">
              <a:lnSpc>
                <a:spcPts val="2441"/>
              </a:lnSpc>
            </a:pPr>
            <a:endParaRPr lang="en-US" sz="1743" spc="38">
              <a:solidFill>
                <a:srgbClr val="000000"/>
              </a:solidFill>
              <a:latin typeface="Arimo Bold"/>
            </a:endParaRPr>
          </a:p>
          <a:p>
            <a:pPr algn="just">
              <a:lnSpc>
                <a:spcPts val="2441"/>
              </a:lnSpc>
            </a:pPr>
            <a:endParaRPr lang="en-US" sz="1743" spc="38">
              <a:solidFill>
                <a:srgbClr val="000000"/>
              </a:solidFill>
              <a:latin typeface="Arimo Bold"/>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grpSp>
        <p:nvGrpSpPr>
          <p:cNvPr id="4" name="Group 4"/>
          <p:cNvGrpSpPr/>
          <p:nvPr/>
        </p:nvGrpSpPr>
        <p:grpSpPr>
          <a:xfrm>
            <a:off x="17900" y="-1672475"/>
            <a:ext cx="18270100" cy="4165455"/>
            <a:chOff x="0" y="0"/>
            <a:chExt cx="24360133" cy="5553940"/>
          </a:xfrm>
        </p:grpSpPr>
        <p:sp>
          <p:nvSpPr>
            <p:cNvPr id="5" name="Freeform 5"/>
            <p:cNvSpPr/>
            <p:nvPr/>
          </p:nvSpPr>
          <p:spPr>
            <a:xfrm>
              <a:off x="0" y="0"/>
              <a:ext cx="24360124" cy="5553964"/>
            </a:xfrm>
            <a:custGeom>
              <a:avLst/>
              <a:gdLst/>
              <a:ahLst/>
              <a:cxnLst/>
              <a:rect l="l" t="t" r="r" b="b"/>
              <a:pathLst>
                <a:path w="24360124" h="5553964">
                  <a:moveTo>
                    <a:pt x="0" y="0"/>
                  </a:moveTo>
                  <a:lnTo>
                    <a:pt x="24360124" y="0"/>
                  </a:lnTo>
                  <a:lnTo>
                    <a:pt x="24360124" y="5553964"/>
                  </a:lnTo>
                  <a:lnTo>
                    <a:pt x="0" y="5553964"/>
                  </a:lnTo>
                  <a:lnTo>
                    <a:pt x="0" y="0"/>
                  </a:lnTo>
                  <a:close/>
                </a:path>
              </a:pathLst>
            </a:custGeom>
            <a:blipFill>
              <a:blip r:embed="rId3"/>
              <a:stretch>
                <a:fillRect t="-96202" b="-96202"/>
              </a:stretch>
            </a:blipFill>
          </p:spPr>
        </p:sp>
      </p:grpSp>
      <p:sp>
        <p:nvSpPr>
          <p:cNvPr id="6" name="TextBox 6"/>
          <p:cNvSpPr txBox="1"/>
          <p:nvPr/>
        </p:nvSpPr>
        <p:spPr>
          <a:xfrm>
            <a:off x="2633717" y="101376"/>
            <a:ext cx="13241377" cy="3083390"/>
          </a:xfrm>
          <a:prstGeom prst="rect">
            <a:avLst/>
          </a:prstGeom>
        </p:spPr>
        <p:txBody>
          <a:bodyPr lIns="0" tIns="0" rIns="0" bIns="0" rtlCol="0" anchor="t">
            <a:spAutoFit/>
          </a:bodyPr>
          <a:lstStyle/>
          <a:p>
            <a:pPr algn="ctr">
              <a:lnSpc>
                <a:spcPts val="8186"/>
              </a:lnSpc>
            </a:pPr>
            <a:r>
              <a:rPr lang="en-US" sz="5932" u="sng" spc="47"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DIAGRAMME</a:t>
            </a:r>
          </a:p>
          <a:p>
            <a:pPr algn="ctr">
              <a:lnSpc>
                <a:spcPts val="8186"/>
              </a:lnSpc>
            </a:pPr>
            <a:r>
              <a:rPr lang="en-US" sz="5932" u="sng" spc="47"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de </a:t>
            </a:r>
            <a:r>
              <a:rPr lang="en-US" sz="5932" u="sng" spc="47" dirty="0" err="1">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rPr>
              <a:t>séquence</a:t>
            </a:r>
            <a:endParaRPr lang="en-US" sz="5932" u="sng" spc="47" dirty="0">
              <a:solidFill>
                <a:schemeClr val="bg1"/>
              </a:solidFill>
              <a:latin typeface="Archivo Black"/>
              <a:hlinkClick r:id="rId4" tooltip="https://fr.wikipedia.org/wiki/Diagramme_de_classes">
                <a:extLst>
                  <a:ext uri="{A12FA001-AC4F-418D-AE19-62706E023703}">
                    <ahyp:hlinkClr xmlns:ahyp="http://schemas.microsoft.com/office/drawing/2018/hyperlinkcolor" val="tx"/>
                  </a:ext>
                </a:extLst>
              </a:hlinkClick>
            </a:endParaRPr>
          </a:p>
          <a:p>
            <a:pPr algn="ctr">
              <a:lnSpc>
                <a:spcPts val="8186"/>
              </a:lnSpc>
            </a:pPr>
            <a:endParaRPr lang="en-US" sz="5932" u="sng" spc="47" dirty="0">
              <a:solidFill>
                <a:srgbClr val="0000FF"/>
              </a:solidFill>
              <a:latin typeface="Archivo Black"/>
              <a:hlinkClick r:id="rId4" tooltip="https://fr.wikipedia.org/wiki/Diagramme_de_classes">
                <a:extLst>
                  <a:ext uri="{A12FA001-AC4F-418D-AE19-62706E023703}">
                    <ahyp:hlinkClr xmlns:ahyp="http://schemas.microsoft.com/office/drawing/2018/hyperlinkcolor" val="tx"/>
                  </a:ext>
                </a:extLst>
              </a:hlinkClick>
            </a:endParaRPr>
          </a:p>
        </p:txBody>
      </p:sp>
      <p:grpSp>
        <p:nvGrpSpPr>
          <p:cNvPr id="7" name="Group 7"/>
          <p:cNvGrpSpPr/>
          <p:nvPr/>
        </p:nvGrpSpPr>
        <p:grpSpPr>
          <a:xfrm>
            <a:off x="228991" y="2613661"/>
            <a:ext cx="9820576" cy="7673339"/>
            <a:chOff x="0" y="0"/>
            <a:chExt cx="2586489" cy="2020962"/>
          </a:xfrm>
        </p:grpSpPr>
        <p:sp>
          <p:nvSpPr>
            <p:cNvPr id="8" name="Freeform 8"/>
            <p:cNvSpPr/>
            <p:nvPr/>
          </p:nvSpPr>
          <p:spPr>
            <a:xfrm>
              <a:off x="0" y="0"/>
              <a:ext cx="2586489" cy="2020962"/>
            </a:xfrm>
            <a:custGeom>
              <a:avLst/>
              <a:gdLst/>
              <a:ahLst/>
              <a:cxnLst/>
              <a:rect l="l" t="t" r="r" b="b"/>
              <a:pathLst>
                <a:path w="2586489" h="2020962">
                  <a:moveTo>
                    <a:pt x="0" y="0"/>
                  </a:moveTo>
                  <a:lnTo>
                    <a:pt x="2586489" y="0"/>
                  </a:lnTo>
                  <a:lnTo>
                    <a:pt x="2586489" y="2020962"/>
                  </a:lnTo>
                  <a:lnTo>
                    <a:pt x="0" y="2020962"/>
                  </a:lnTo>
                  <a:close/>
                </a:path>
              </a:pathLst>
            </a:custGeom>
            <a:solidFill>
              <a:srgbClr val="5D5491"/>
            </a:solidFill>
          </p:spPr>
        </p:sp>
        <p:sp>
          <p:nvSpPr>
            <p:cNvPr id="9" name="TextBox 9"/>
            <p:cNvSpPr txBox="1"/>
            <p:nvPr/>
          </p:nvSpPr>
          <p:spPr>
            <a:xfrm>
              <a:off x="0" y="-57150"/>
              <a:ext cx="2586489" cy="2078112"/>
            </a:xfrm>
            <a:prstGeom prst="rect">
              <a:avLst/>
            </a:prstGeom>
          </p:spPr>
          <p:txBody>
            <a:bodyPr lIns="50800" tIns="50800" rIns="50800" bIns="50800" rtlCol="0" anchor="ctr"/>
            <a:lstStyle/>
            <a:p>
              <a:pPr algn="ctr">
                <a:lnSpc>
                  <a:spcPts val="3501"/>
                </a:lnSpc>
              </a:pPr>
              <a:endParaRPr/>
            </a:p>
          </p:txBody>
        </p:sp>
      </p:grpSp>
      <p:sp>
        <p:nvSpPr>
          <p:cNvPr id="10" name="Freeform 10"/>
          <p:cNvSpPr/>
          <p:nvPr/>
        </p:nvSpPr>
        <p:spPr>
          <a:xfrm>
            <a:off x="371015" y="2729892"/>
            <a:ext cx="9541145" cy="7381962"/>
          </a:xfrm>
          <a:custGeom>
            <a:avLst/>
            <a:gdLst/>
            <a:ahLst/>
            <a:cxnLst/>
            <a:rect l="l" t="t" r="r" b="b"/>
            <a:pathLst>
              <a:path w="9541145" h="7381962">
                <a:moveTo>
                  <a:pt x="0" y="0"/>
                </a:moveTo>
                <a:lnTo>
                  <a:pt x="9541145" y="0"/>
                </a:lnTo>
                <a:lnTo>
                  <a:pt x="9541145" y="7381962"/>
                </a:lnTo>
                <a:lnTo>
                  <a:pt x="0" y="7381962"/>
                </a:lnTo>
                <a:lnTo>
                  <a:pt x="0" y="0"/>
                </a:lnTo>
                <a:close/>
              </a:path>
            </a:pathLst>
          </a:custGeom>
          <a:blipFill>
            <a:blip r:embed="rId5"/>
            <a:stretch>
              <a:fillRect/>
            </a:stretch>
          </a:blipFill>
        </p:spPr>
      </p:sp>
      <p:sp>
        <p:nvSpPr>
          <p:cNvPr id="11" name="TextBox 11"/>
          <p:cNvSpPr txBox="1"/>
          <p:nvPr/>
        </p:nvSpPr>
        <p:spPr>
          <a:xfrm>
            <a:off x="10396068" y="2793494"/>
            <a:ext cx="7664881" cy="4313128"/>
          </a:xfrm>
          <a:prstGeom prst="rect">
            <a:avLst/>
          </a:prstGeom>
        </p:spPr>
        <p:txBody>
          <a:bodyPr lIns="0" tIns="0" rIns="0" bIns="0" rtlCol="0" anchor="t">
            <a:spAutoFit/>
          </a:bodyPr>
          <a:lstStyle/>
          <a:p>
            <a:pPr algn="just">
              <a:lnSpc>
                <a:spcPts val="2441"/>
              </a:lnSpc>
            </a:pPr>
            <a:r>
              <a:rPr lang="en-US" sz="1743" spc="38">
                <a:solidFill>
                  <a:srgbClr val="000000"/>
                </a:solidFill>
                <a:latin typeface="Arimo Bold"/>
              </a:rPr>
              <a:t>Utilisateur : représente un visiteur du site</a:t>
            </a:r>
          </a:p>
          <a:p>
            <a:pPr algn="just">
              <a:lnSpc>
                <a:spcPts val="2441"/>
              </a:lnSpc>
            </a:pPr>
            <a:r>
              <a:rPr lang="en-US" sz="1743" spc="38">
                <a:solidFill>
                  <a:srgbClr val="000000"/>
                </a:solidFill>
                <a:latin typeface="Arimo Bold"/>
              </a:rPr>
              <a:t>Système : le site UserBenchmark dans sa globalité</a:t>
            </a:r>
          </a:p>
          <a:p>
            <a:pPr algn="just">
              <a:lnSpc>
                <a:spcPts val="2441"/>
              </a:lnSpc>
            </a:pPr>
            <a:r>
              <a:rPr lang="en-US" sz="1743" spc="38">
                <a:solidFill>
                  <a:srgbClr val="000000"/>
                </a:solidFill>
                <a:latin typeface="Arimo Bold"/>
              </a:rPr>
              <a:t>Description des séquences:</a:t>
            </a:r>
          </a:p>
          <a:p>
            <a:pPr algn="just">
              <a:lnSpc>
                <a:spcPts val="2441"/>
              </a:lnSpc>
            </a:pPr>
            <a:endParaRPr lang="en-US" sz="1743" spc="38">
              <a:solidFill>
                <a:srgbClr val="000000"/>
              </a:solidFill>
              <a:latin typeface="Arimo Bold"/>
            </a:endParaRPr>
          </a:p>
          <a:p>
            <a:pPr algn="just">
              <a:lnSpc>
                <a:spcPts val="2441"/>
              </a:lnSpc>
            </a:pPr>
            <a:r>
              <a:rPr lang="en-US" sz="1743" spc="38">
                <a:solidFill>
                  <a:srgbClr val="000000"/>
                </a:solidFill>
                <a:latin typeface="Arimo Bold"/>
              </a:rPr>
              <a:t>Chaque séquence représente les étapes clés pour une fonctionnalité:</a:t>
            </a:r>
          </a:p>
          <a:p>
            <a:pPr algn="just">
              <a:lnSpc>
                <a:spcPts val="2441"/>
              </a:lnSpc>
            </a:pPr>
            <a:endParaRPr lang="en-US" sz="1743" spc="38">
              <a:solidFill>
                <a:srgbClr val="000000"/>
              </a:solidFill>
              <a:latin typeface="Arimo Bold"/>
            </a:endParaRPr>
          </a:p>
          <a:p>
            <a:pPr algn="just">
              <a:lnSpc>
                <a:spcPts val="2441"/>
              </a:lnSpc>
            </a:pPr>
            <a:r>
              <a:rPr lang="en-US" sz="1743" spc="38">
                <a:solidFill>
                  <a:srgbClr val="000000"/>
                </a:solidFill>
                <a:latin typeface="Arimo Bold"/>
              </a:rPr>
              <a:t>Test matériel</a:t>
            </a:r>
          </a:p>
          <a:p>
            <a:pPr algn="just">
              <a:lnSpc>
                <a:spcPts val="2441"/>
              </a:lnSpc>
            </a:pPr>
            <a:r>
              <a:rPr lang="en-US" sz="1743" spc="38">
                <a:solidFill>
                  <a:srgbClr val="000000"/>
                </a:solidFill>
                <a:latin typeface="Arimo Bold"/>
              </a:rPr>
              <a:t>Comparaison</a:t>
            </a:r>
          </a:p>
          <a:p>
            <a:pPr algn="just">
              <a:lnSpc>
                <a:spcPts val="2441"/>
              </a:lnSpc>
            </a:pPr>
            <a:r>
              <a:rPr lang="en-US" sz="1743" spc="38">
                <a:solidFill>
                  <a:srgbClr val="000000"/>
                </a:solidFill>
                <a:latin typeface="Arimo Bold"/>
              </a:rPr>
              <a:t>Guide d'achat</a:t>
            </a:r>
          </a:p>
          <a:p>
            <a:pPr algn="just">
              <a:lnSpc>
                <a:spcPts val="2441"/>
              </a:lnSpc>
            </a:pPr>
            <a:r>
              <a:rPr lang="en-US" sz="1743" spc="38">
                <a:solidFill>
                  <a:srgbClr val="000000"/>
                </a:solidFill>
                <a:latin typeface="Arimo Bold"/>
              </a:rPr>
              <a:t>Classement</a:t>
            </a:r>
          </a:p>
          <a:p>
            <a:pPr algn="just">
              <a:lnSpc>
                <a:spcPts val="2441"/>
              </a:lnSpc>
            </a:pPr>
            <a:r>
              <a:rPr lang="en-US" sz="1743" spc="38">
                <a:solidFill>
                  <a:srgbClr val="000000"/>
                </a:solidFill>
                <a:latin typeface="Arimo Bold"/>
              </a:rPr>
              <a:t>Commentaire</a:t>
            </a:r>
          </a:p>
          <a:p>
            <a:pPr algn="just">
              <a:lnSpc>
                <a:spcPts val="2441"/>
              </a:lnSpc>
            </a:pPr>
            <a:r>
              <a:rPr lang="en-US" sz="1743" spc="38">
                <a:solidFill>
                  <a:srgbClr val="000000"/>
                </a:solidFill>
                <a:latin typeface="Arimo Bold"/>
              </a:rPr>
              <a:t>Les flèches symbolisent les requêtes et réponses entre utilisateur et système.</a:t>
            </a:r>
          </a:p>
          <a:p>
            <a:pPr algn="just">
              <a:lnSpc>
                <a:spcPts val="2441"/>
              </a:lnSpc>
            </a:pPr>
            <a:endParaRPr lang="en-US" sz="1743" spc="38">
              <a:solidFill>
                <a:srgbClr val="000000"/>
              </a:solidFill>
              <a:latin typeface="Arimo Bold"/>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grpSp>
        <p:nvGrpSpPr>
          <p:cNvPr id="4" name="Group 4"/>
          <p:cNvGrpSpPr/>
          <p:nvPr/>
        </p:nvGrpSpPr>
        <p:grpSpPr>
          <a:xfrm rot="2925483">
            <a:off x="6627119" y="4237477"/>
            <a:ext cx="15026802" cy="1591351"/>
            <a:chOff x="0" y="0"/>
            <a:chExt cx="20035736" cy="2121801"/>
          </a:xfrm>
        </p:grpSpPr>
        <p:sp>
          <p:nvSpPr>
            <p:cNvPr id="5" name="Freeform 5"/>
            <p:cNvSpPr/>
            <p:nvPr/>
          </p:nvSpPr>
          <p:spPr>
            <a:xfrm>
              <a:off x="0" y="0"/>
              <a:ext cx="20035774" cy="2121789"/>
            </a:xfrm>
            <a:custGeom>
              <a:avLst/>
              <a:gdLst/>
              <a:ahLst/>
              <a:cxnLst/>
              <a:rect l="l" t="t" r="r" b="b"/>
              <a:pathLst>
                <a:path w="20035774" h="2121789">
                  <a:moveTo>
                    <a:pt x="0" y="0"/>
                  </a:moveTo>
                  <a:lnTo>
                    <a:pt x="20035774" y="0"/>
                  </a:lnTo>
                  <a:lnTo>
                    <a:pt x="20035774" y="2121789"/>
                  </a:lnTo>
                  <a:lnTo>
                    <a:pt x="0" y="2121789"/>
                  </a:lnTo>
                  <a:lnTo>
                    <a:pt x="0" y="0"/>
                  </a:lnTo>
                  <a:close/>
                </a:path>
              </a:pathLst>
            </a:custGeom>
            <a:blipFill>
              <a:blip r:embed="rId3"/>
              <a:stretch>
                <a:fillRect t="-43449" b="-43450"/>
              </a:stretch>
            </a:blipFill>
          </p:spPr>
        </p:sp>
      </p:grpSp>
      <p:grpSp>
        <p:nvGrpSpPr>
          <p:cNvPr id="6" name="Group 6"/>
          <p:cNvGrpSpPr/>
          <p:nvPr/>
        </p:nvGrpSpPr>
        <p:grpSpPr>
          <a:xfrm>
            <a:off x="9046979" y="0"/>
            <a:ext cx="9241021" cy="10396149"/>
            <a:chOff x="0" y="0"/>
            <a:chExt cx="12321361" cy="13861532"/>
          </a:xfrm>
        </p:grpSpPr>
        <p:sp>
          <p:nvSpPr>
            <p:cNvPr id="7" name="Freeform 7"/>
            <p:cNvSpPr/>
            <p:nvPr/>
          </p:nvSpPr>
          <p:spPr>
            <a:xfrm>
              <a:off x="0" y="0"/>
              <a:ext cx="12321413" cy="13861542"/>
            </a:xfrm>
            <a:custGeom>
              <a:avLst/>
              <a:gdLst/>
              <a:ahLst/>
              <a:cxnLst/>
              <a:rect l="l" t="t" r="r" b="b"/>
              <a:pathLst>
                <a:path w="12321413" h="13861542">
                  <a:moveTo>
                    <a:pt x="12321413" y="0"/>
                  </a:moveTo>
                  <a:lnTo>
                    <a:pt x="12321413" y="13861542"/>
                  </a:lnTo>
                  <a:cubicBezTo>
                    <a:pt x="8214233" y="9241028"/>
                    <a:pt x="4107180" y="4620514"/>
                    <a:pt x="0" y="0"/>
                  </a:cubicBezTo>
                  <a:lnTo>
                    <a:pt x="12321413" y="0"/>
                  </a:lnTo>
                  <a:close/>
                </a:path>
              </a:pathLst>
            </a:custGeom>
            <a:solidFill>
              <a:srgbClr val="000000"/>
            </a:solidFill>
          </p:spPr>
        </p:sp>
      </p:grpSp>
      <p:grpSp>
        <p:nvGrpSpPr>
          <p:cNvPr id="8" name="Group 8"/>
          <p:cNvGrpSpPr/>
          <p:nvPr/>
        </p:nvGrpSpPr>
        <p:grpSpPr>
          <a:xfrm>
            <a:off x="9046979" y="0"/>
            <a:ext cx="9241021" cy="10396149"/>
            <a:chOff x="0" y="0"/>
            <a:chExt cx="12321361" cy="13861532"/>
          </a:xfrm>
        </p:grpSpPr>
        <p:sp>
          <p:nvSpPr>
            <p:cNvPr id="9" name="Freeform 9"/>
            <p:cNvSpPr/>
            <p:nvPr/>
          </p:nvSpPr>
          <p:spPr>
            <a:xfrm>
              <a:off x="0" y="0"/>
              <a:ext cx="12321413" cy="13861542"/>
            </a:xfrm>
            <a:custGeom>
              <a:avLst/>
              <a:gdLst/>
              <a:ahLst/>
              <a:cxnLst/>
              <a:rect l="l" t="t" r="r" b="b"/>
              <a:pathLst>
                <a:path w="12321413" h="13861542">
                  <a:moveTo>
                    <a:pt x="12321413" y="0"/>
                  </a:moveTo>
                  <a:lnTo>
                    <a:pt x="12321413" y="13861542"/>
                  </a:lnTo>
                  <a:cubicBezTo>
                    <a:pt x="8214233" y="9241028"/>
                    <a:pt x="4107180" y="4620514"/>
                    <a:pt x="0" y="0"/>
                  </a:cubicBezTo>
                  <a:lnTo>
                    <a:pt x="12321413" y="0"/>
                  </a:lnTo>
                  <a:close/>
                </a:path>
              </a:pathLst>
            </a:custGeom>
            <a:blipFill>
              <a:blip r:embed="rId4"/>
              <a:stretch>
                <a:fillRect l="-34374" r="-34374"/>
              </a:stretch>
            </a:blipFill>
          </p:spPr>
        </p:sp>
      </p:grpSp>
      <p:sp>
        <p:nvSpPr>
          <p:cNvPr id="10" name="Freeform 10"/>
          <p:cNvSpPr/>
          <p:nvPr/>
        </p:nvSpPr>
        <p:spPr>
          <a:xfrm>
            <a:off x="-3950263" y="606543"/>
            <a:ext cx="15859325" cy="2454561"/>
          </a:xfrm>
          <a:custGeom>
            <a:avLst/>
            <a:gdLst/>
            <a:ahLst/>
            <a:cxnLst/>
            <a:rect l="l" t="t" r="r" b="b"/>
            <a:pathLst>
              <a:path w="15859325" h="2454561">
                <a:moveTo>
                  <a:pt x="0" y="0"/>
                </a:moveTo>
                <a:lnTo>
                  <a:pt x="15859325" y="0"/>
                </a:lnTo>
                <a:lnTo>
                  <a:pt x="15859325" y="2454561"/>
                </a:lnTo>
                <a:lnTo>
                  <a:pt x="0" y="2454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375843" y="1365233"/>
            <a:ext cx="10257340" cy="2417921"/>
          </a:xfrm>
          <a:prstGeom prst="rect">
            <a:avLst/>
          </a:prstGeom>
        </p:spPr>
        <p:txBody>
          <a:bodyPr lIns="0" tIns="0" rIns="0" bIns="0" rtlCol="0" anchor="t">
            <a:spAutoFit/>
          </a:bodyPr>
          <a:lstStyle/>
          <a:p>
            <a:pPr algn="ctr">
              <a:lnSpc>
                <a:spcPts val="9285"/>
              </a:lnSpc>
            </a:pPr>
            <a:r>
              <a:rPr lang="en-US" sz="6728" spc="52">
                <a:solidFill>
                  <a:srgbClr val="FFFFFF"/>
                </a:solidFill>
                <a:latin typeface="Archivo Black"/>
              </a:rPr>
              <a:t>RÉALISÉ par</a:t>
            </a:r>
          </a:p>
          <a:p>
            <a:pPr algn="ctr">
              <a:lnSpc>
                <a:spcPts val="9285"/>
              </a:lnSpc>
            </a:pPr>
            <a:endParaRPr lang="en-US" sz="6728" spc="52">
              <a:solidFill>
                <a:srgbClr val="FFFFFF"/>
              </a:solidFill>
              <a:latin typeface="Archivo Black"/>
            </a:endParaRPr>
          </a:p>
        </p:txBody>
      </p:sp>
      <p:sp>
        <p:nvSpPr>
          <p:cNvPr id="12" name="Freeform 12"/>
          <p:cNvSpPr/>
          <p:nvPr/>
        </p:nvSpPr>
        <p:spPr>
          <a:xfrm>
            <a:off x="4856456" y="5033153"/>
            <a:ext cx="3732634" cy="987768"/>
          </a:xfrm>
          <a:custGeom>
            <a:avLst/>
            <a:gdLst/>
            <a:ahLst/>
            <a:cxnLst/>
            <a:rect l="l" t="t" r="r" b="b"/>
            <a:pathLst>
              <a:path w="3732634" h="987768">
                <a:moveTo>
                  <a:pt x="0" y="0"/>
                </a:moveTo>
                <a:lnTo>
                  <a:pt x="3732634" y="0"/>
                </a:lnTo>
                <a:lnTo>
                  <a:pt x="3732634" y="987768"/>
                </a:lnTo>
                <a:lnTo>
                  <a:pt x="0" y="9877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5232527" y="5341563"/>
            <a:ext cx="2957491" cy="488858"/>
          </a:xfrm>
          <a:prstGeom prst="rect">
            <a:avLst/>
          </a:prstGeom>
        </p:spPr>
        <p:txBody>
          <a:bodyPr lIns="0" tIns="0" rIns="0" bIns="0" rtlCol="0" anchor="t">
            <a:spAutoFit/>
          </a:bodyPr>
          <a:lstStyle/>
          <a:p>
            <a:pPr algn="ctr">
              <a:lnSpc>
                <a:spcPts val="3501"/>
              </a:lnSpc>
            </a:pPr>
            <a:r>
              <a:rPr lang="en-US" sz="2502">
                <a:solidFill>
                  <a:srgbClr val="FFFFFF"/>
                </a:solidFill>
                <a:latin typeface="Lovelo"/>
              </a:rPr>
              <a:t>EL JOUALI ALI</a:t>
            </a:r>
          </a:p>
        </p:txBody>
      </p:sp>
      <p:sp>
        <p:nvSpPr>
          <p:cNvPr id="14" name="Freeform 14"/>
          <p:cNvSpPr/>
          <p:nvPr/>
        </p:nvSpPr>
        <p:spPr>
          <a:xfrm>
            <a:off x="4856456" y="6217950"/>
            <a:ext cx="3732634" cy="996797"/>
          </a:xfrm>
          <a:custGeom>
            <a:avLst/>
            <a:gdLst/>
            <a:ahLst/>
            <a:cxnLst/>
            <a:rect l="l" t="t" r="r" b="b"/>
            <a:pathLst>
              <a:path w="3732634" h="996797">
                <a:moveTo>
                  <a:pt x="0" y="0"/>
                </a:moveTo>
                <a:lnTo>
                  <a:pt x="3732634" y="0"/>
                </a:lnTo>
                <a:lnTo>
                  <a:pt x="3732634" y="996797"/>
                </a:lnTo>
                <a:lnTo>
                  <a:pt x="0" y="9967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79457" y="7411776"/>
            <a:ext cx="3709287" cy="1090289"/>
          </a:xfrm>
          <a:custGeom>
            <a:avLst/>
            <a:gdLst/>
            <a:ahLst/>
            <a:cxnLst/>
            <a:rect l="l" t="t" r="r" b="b"/>
            <a:pathLst>
              <a:path w="3709287" h="1090289">
                <a:moveTo>
                  <a:pt x="0" y="0"/>
                </a:moveTo>
                <a:lnTo>
                  <a:pt x="3709287" y="0"/>
                </a:lnTo>
                <a:lnTo>
                  <a:pt x="3709287" y="1090289"/>
                </a:lnTo>
                <a:lnTo>
                  <a:pt x="0" y="10902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4879457" y="6532827"/>
            <a:ext cx="3709633" cy="488858"/>
          </a:xfrm>
          <a:prstGeom prst="rect">
            <a:avLst/>
          </a:prstGeom>
        </p:spPr>
        <p:txBody>
          <a:bodyPr lIns="0" tIns="0" rIns="0" bIns="0" rtlCol="0" anchor="t">
            <a:spAutoFit/>
          </a:bodyPr>
          <a:lstStyle/>
          <a:p>
            <a:pPr algn="ctr">
              <a:lnSpc>
                <a:spcPts val="3501"/>
              </a:lnSpc>
            </a:pPr>
            <a:r>
              <a:rPr lang="en-US" sz="2502">
                <a:solidFill>
                  <a:srgbClr val="FFFFFF"/>
                </a:solidFill>
                <a:latin typeface="Lovelo"/>
              </a:rPr>
              <a:t>JAMAL DIAE-EDDINE</a:t>
            </a:r>
          </a:p>
        </p:txBody>
      </p:sp>
      <p:sp>
        <p:nvSpPr>
          <p:cNvPr id="17" name="TextBox 17"/>
          <p:cNvSpPr txBox="1"/>
          <p:nvPr/>
        </p:nvSpPr>
        <p:spPr>
          <a:xfrm>
            <a:off x="4833801" y="7737802"/>
            <a:ext cx="3754943" cy="488858"/>
          </a:xfrm>
          <a:prstGeom prst="rect">
            <a:avLst/>
          </a:prstGeom>
        </p:spPr>
        <p:txBody>
          <a:bodyPr lIns="0" tIns="0" rIns="0" bIns="0" rtlCol="0" anchor="t">
            <a:spAutoFit/>
          </a:bodyPr>
          <a:lstStyle/>
          <a:p>
            <a:pPr algn="ctr">
              <a:lnSpc>
                <a:spcPts val="3501"/>
              </a:lnSpc>
            </a:pPr>
            <a:r>
              <a:rPr lang="en-US" sz="2502">
                <a:solidFill>
                  <a:srgbClr val="FFFFFF"/>
                </a:solidFill>
                <a:latin typeface="Lovelo"/>
              </a:rPr>
              <a:t>SENHAJI ABDEL GHANI</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710</Words>
  <Application>Microsoft Office PowerPoint</Application>
  <PresentationFormat>Personnalisé</PresentationFormat>
  <Paragraphs>78</Paragraphs>
  <Slides>10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Arimo Bold</vt:lpstr>
      <vt:lpstr>Arial</vt:lpstr>
      <vt:lpstr>Calibri</vt:lpstr>
      <vt:lpstr>Lovelo</vt:lpstr>
      <vt:lpstr>Archivo Black</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PROJECT.pptx</dc:title>
  <cp:lastModifiedBy>ali juj</cp:lastModifiedBy>
  <cp:revision>3</cp:revision>
  <dcterms:created xsi:type="dcterms:W3CDTF">2006-08-16T00:00:00Z</dcterms:created>
  <dcterms:modified xsi:type="dcterms:W3CDTF">2023-12-09T16:35:11Z</dcterms:modified>
  <dc:identifier>DAF2gEfpKG4</dc:identifier>
</cp:coreProperties>
</file>